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33" r:id="rId2"/>
    <p:sldId id="259" r:id="rId3"/>
    <p:sldId id="317" r:id="rId4"/>
    <p:sldId id="437" r:id="rId5"/>
    <p:sldId id="421" r:id="rId6"/>
    <p:sldId id="445" r:id="rId7"/>
    <p:sldId id="372" r:id="rId8"/>
    <p:sldId id="300" r:id="rId9"/>
    <p:sldId id="301" r:id="rId10"/>
    <p:sldId id="446" r:id="rId11"/>
    <p:sldId id="449" r:id="rId12"/>
    <p:sldId id="450" r:id="rId13"/>
    <p:sldId id="422" r:id="rId14"/>
    <p:sldId id="373" r:id="rId15"/>
    <p:sldId id="438" r:id="rId16"/>
    <p:sldId id="383" r:id="rId17"/>
    <p:sldId id="402" r:id="rId18"/>
    <p:sldId id="451" r:id="rId19"/>
    <p:sldId id="443" r:id="rId20"/>
    <p:sldId id="442" r:id="rId21"/>
    <p:sldId id="436" r:id="rId22"/>
    <p:sldId id="414" r:id="rId23"/>
  </p:sldIdLst>
  <p:sldSz cx="9144000" cy="6858000" type="overhead"/>
  <p:notesSz cx="9934575" cy="6802438"/>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3">
          <p15:clr>
            <a:srgbClr val="A4A3A4"/>
          </p15:clr>
        </p15:guide>
        <p15:guide id="2" pos="3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16565"/>
    <a:srgbClr val="F37979"/>
    <a:srgbClr val="EB7D7D"/>
    <a:srgbClr val="BD1515"/>
    <a:srgbClr val="EF4F4F"/>
    <a:srgbClr val="2B166E"/>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3" autoAdjust="0"/>
    <p:restoredTop sz="90634" autoAdjust="0"/>
  </p:normalViewPr>
  <p:slideViewPr>
    <p:cSldViewPr>
      <p:cViewPr varScale="1">
        <p:scale>
          <a:sx n="105" d="100"/>
          <a:sy n="105" d="100"/>
        </p:scale>
        <p:origin x="166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10"/>
    </p:cViewPr>
  </p:sorterViewPr>
  <p:notesViewPr>
    <p:cSldViewPr>
      <p:cViewPr varScale="1">
        <p:scale>
          <a:sx n="73" d="100"/>
          <a:sy n="73" d="100"/>
        </p:scale>
        <p:origin x="-2148" y="-90"/>
      </p:cViewPr>
      <p:guideLst>
        <p:guide orient="horz" pos="2143"/>
        <p:guide pos="31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C42194-6B3D-452C-99F1-14049070D3E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24813C8A-6C29-403B-9A61-C057B8870BAC}">
      <dgm:prSet phldrT="[文字]"/>
      <dgm:spPr/>
      <dgm:t>
        <a:bodyPr/>
        <a:lstStyle/>
        <a:p>
          <a:r>
            <a:rPr lang="zh-TW" altLang="zh-TW" dirty="0" smtClean="0">
              <a:latin typeface="微軟正黑體" pitchFamily="34" charset="-120"/>
              <a:ea typeface="微軟正黑體" pitchFamily="34" charset="-120"/>
            </a:rPr>
            <a:t>協助學生發揮最大的潛力：瞭解每一個學生不同的天賦，協助其</a:t>
          </a:r>
          <a:r>
            <a:rPr lang="zh-TW" altLang="zh-TW" dirty="0" smtClean="0">
              <a:solidFill>
                <a:srgbClr val="FF0000"/>
              </a:solidFill>
              <a:latin typeface="微軟正黑體" pitchFamily="34" charset="-120"/>
              <a:ea typeface="微軟正黑體" pitchFamily="34" charset="-120"/>
            </a:rPr>
            <a:t>發揮最大的潛力</a:t>
          </a:r>
          <a:r>
            <a:rPr lang="zh-TW" altLang="zh-TW" dirty="0" smtClean="0">
              <a:latin typeface="微軟正黑體" pitchFamily="34" charset="-120"/>
              <a:ea typeface="微軟正黑體" pitchFamily="34" charset="-120"/>
            </a:rPr>
            <a:t>就是本系的成功。</a:t>
          </a:r>
          <a:endParaRPr lang="zh-TW" altLang="en-US" dirty="0"/>
        </a:p>
      </dgm:t>
    </dgm:pt>
    <dgm:pt modelId="{EC395A74-698E-437E-B3DD-812210C16362}" type="parTrans" cxnId="{D97F2E70-7577-47B6-A51D-7EC9BC1A7FDE}">
      <dgm:prSet/>
      <dgm:spPr/>
      <dgm:t>
        <a:bodyPr/>
        <a:lstStyle/>
        <a:p>
          <a:endParaRPr lang="zh-TW" altLang="en-US"/>
        </a:p>
      </dgm:t>
    </dgm:pt>
    <dgm:pt modelId="{DCF1C8B6-9AE1-4FC2-9FA3-8E571C8C7E2C}" type="sibTrans" cxnId="{D97F2E70-7577-47B6-A51D-7EC9BC1A7FDE}">
      <dgm:prSet/>
      <dgm:spPr/>
      <dgm:t>
        <a:bodyPr/>
        <a:lstStyle/>
        <a:p>
          <a:endParaRPr lang="zh-TW" altLang="en-US"/>
        </a:p>
      </dgm:t>
    </dgm:pt>
    <dgm:pt modelId="{A656B0A6-1551-45C8-A753-4645A23FCE14}">
      <dgm:prSet phldrT="[文字]" phldr="1"/>
      <dgm:spPr/>
      <dgm:t>
        <a:bodyPr/>
        <a:lstStyle/>
        <a:p>
          <a:endParaRPr lang="zh-TW" altLang="en-US" dirty="0"/>
        </a:p>
      </dgm:t>
    </dgm:pt>
    <dgm:pt modelId="{DB689520-2E1D-4653-ADA8-B1979BE7127E}" type="parTrans" cxnId="{72F4967E-0EC4-41D0-915F-F3B1AB7FA38B}">
      <dgm:prSet/>
      <dgm:spPr/>
      <dgm:t>
        <a:bodyPr/>
        <a:lstStyle/>
        <a:p>
          <a:endParaRPr lang="zh-TW" altLang="en-US"/>
        </a:p>
      </dgm:t>
    </dgm:pt>
    <dgm:pt modelId="{718AFB10-02FE-4F65-A748-6F299D8B2F9E}" type="sibTrans" cxnId="{72F4967E-0EC4-41D0-915F-F3B1AB7FA38B}">
      <dgm:prSet/>
      <dgm:spPr/>
      <dgm:t>
        <a:bodyPr/>
        <a:lstStyle/>
        <a:p>
          <a:endParaRPr lang="zh-TW" altLang="en-US"/>
        </a:p>
      </dgm:t>
    </dgm:pt>
    <dgm:pt modelId="{84118179-4D92-4DA8-87D4-62B27F89E5BE}">
      <dgm:prSet phldrT="[文字]"/>
      <dgm:spPr/>
      <dgm:t>
        <a:bodyPr/>
        <a:lstStyle/>
        <a:p>
          <a:r>
            <a:rPr lang="zh-TW" altLang="zh-TW" dirty="0" smtClean="0">
              <a:latin typeface="微軟正黑體" pitchFamily="34" charset="-120"/>
              <a:ea typeface="微軟正黑體" pitchFamily="34" charset="-120"/>
            </a:rPr>
            <a:t>發展培育所需的資訊管理人才：本系要求畢業生除了須具備資訊技術的應用與企業管理理論的基礎之外，更擁有</a:t>
          </a:r>
          <a:r>
            <a:rPr lang="zh-TW" altLang="zh-TW" dirty="0" smtClean="0">
              <a:solidFill>
                <a:srgbClr val="FF0000"/>
              </a:solidFill>
              <a:latin typeface="微軟正黑體" pitchFamily="34" charset="-120"/>
              <a:ea typeface="微軟正黑體" pitchFamily="34" charset="-120"/>
            </a:rPr>
            <a:t>紮實的實務性訓練</a:t>
          </a:r>
          <a:r>
            <a:rPr lang="zh-TW" altLang="zh-TW" dirty="0" smtClean="0">
              <a:latin typeface="微軟正黑體" pitchFamily="34" charset="-120"/>
              <a:ea typeface="微軟正黑體" pitchFamily="34" charset="-120"/>
            </a:rPr>
            <a:t>。</a:t>
          </a:r>
          <a:endParaRPr lang="zh-TW" altLang="en-US" dirty="0"/>
        </a:p>
      </dgm:t>
    </dgm:pt>
    <dgm:pt modelId="{D6C5F174-46C6-4295-B1EE-DC9AA6004749}" type="parTrans" cxnId="{FB34E337-5FEA-42B0-9578-7BAD8ACD6695}">
      <dgm:prSet/>
      <dgm:spPr/>
      <dgm:t>
        <a:bodyPr/>
        <a:lstStyle/>
        <a:p>
          <a:endParaRPr lang="zh-TW" altLang="en-US"/>
        </a:p>
      </dgm:t>
    </dgm:pt>
    <dgm:pt modelId="{D26D2329-2138-403E-A617-3D24985EDAD6}" type="sibTrans" cxnId="{FB34E337-5FEA-42B0-9578-7BAD8ACD6695}">
      <dgm:prSet/>
      <dgm:spPr/>
      <dgm:t>
        <a:bodyPr/>
        <a:lstStyle/>
        <a:p>
          <a:endParaRPr lang="zh-TW" altLang="en-US"/>
        </a:p>
      </dgm:t>
    </dgm:pt>
    <dgm:pt modelId="{0BC74650-7322-43DE-AFD7-CB71C9550FF1}">
      <dgm:prSet phldrT="[文字]" phldr="1"/>
      <dgm:spPr/>
      <dgm:t>
        <a:bodyPr/>
        <a:lstStyle/>
        <a:p>
          <a:endParaRPr lang="zh-TW" altLang="en-US" dirty="0"/>
        </a:p>
      </dgm:t>
    </dgm:pt>
    <dgm:pt modelId="{B11094AD-7B1F-4FA8-AE8F-319FF7AF090B}" type="parTrans" cxnId="{D1119A81-5731-416F-A693-D9422F846DFF}">
      <dgm:prSet/>
      <dgm:spPr/>
      <dgm:t>
        <a:bodyPr/>
        <a:lstStyle/>
        <a:p>
          <a:endParaRPr lang="zh-TW" altLang="en-US"/>
        </a:p>
      </dgm:t>
    </dgm:pt>
    <dgm:pt modelId="{D6A411D7-7B58-4E7F-A2AD-C33281DB7819}" type="sibTrans" cxnId="{D1119A81-5731-416F-A693-D9422F846DFF}">
      <dgm:prSet/>
      <dgm:spPr/>
      <dgm:t>
        <a:bodyPr/>
        <a:lstStyle/>
        <a:p>
          <a:endParaRPr lang="zh-TW" altLang="en-US"/>
        </a:p>
      </dgm:t>
    </dgm:pt>
    <dgm:pt modelId="{F30553DA-0D4A-4F76-8AF8-0DEB83E522F8}" type="pres">
      <dgm:prSet presAssocID="{1BC42194-6B3D-452C-99F1-14049070D3EE}" presName="linear" presStyleCnt="0">
        <dgm:presLayoutVars>
          <dgm:animLvl val="lvl"/>
          <dgm:resizeHandles val="exact"/>
        </dgm:presLayoutVars>
      </dgm:prSet>
      <dgm:spPr/>
      <dgm:t>
        <a:bodyPr/>
        <a:lstStyle/>
        <a:p>
          <a:endParaRPr lang="zh-TW" altLang="en-US"/>
        </a:p>
      </dgm:t>
    </dgm:pt>
    <dgm:pt modelId="{D3522513-69B3-418C-AB8C-4BD0F757D596}" type="pres">
      <dgm:prSet presAssocID="{24813C8A-6C29-403B-9A61-C057B8870BAC}" presName="parentText" presStyleLbl="node1" presStyleIdx="0" presStyleCnt="2" custLinFactNeighborY="-5577">
        <dgm:presLayoutVars>
          <dgm:chMax val="0"/>
          <dgm:bulletEnabled val="1"/>
        </dgm:presLayoutVars>
      </dgm:prSet>
      <dgm:spPr/>
      <dgm:t>
        <a:bodyPr/>
        <a:lstStyle/>
        <a:p>
          <a:endParaRPr lang="zh-TW" altLang="en-US"/>
        </a:p>
      </dgm:t>
    </dgm:pt>
    <dgm:pt modelId="{AE1A4201-6A43-41A4-99CB-4DC44E8C2E67}" type="pres">
      <dgm:prSet presAssocID="{24813C8A-6C29-403B-9A61-C057B8870BAC}" presName="childText" presStyleLbl="revTx" presStyleIdx="0" presStyleCnt="2">
        <dgm:presLayoutVars>
          <dgm:bulletEnabled val="1"/>
        </dgm:presLayoutVars>
      </dgm:prSet>
      <dgm:spPr/>
      <dgm:t>
        <a:bodyPr/>
        <a:lstStyle/>
        <a:p>
          <a:endParaRPr lang="zh-TW" altLang="en-US"/>
        </a:p>
      </dgm:t>
    </dgm:pt>
    <dgm:pt modelId="{818AC69D-7C85-4DC7-B1CF-991D72A43D52}" type="pres">
      <dgm:prSet presAssocID="{84118179-4D92-4DA8-87D4-62B27F89E5BE}" presName="parentText" presStyleLbl="node1" presStyleIdx="1" presStyleCnt="2" custLinFactNeighborY="27888">
        <dgm:presLayoutVars>
          <dgm:chMax val="0"/>
          <dgm:bulletEnabled val="1"/>
        </dgm:presLayoutVars>
      </dgm:prSet>
      <dgm:spPr/>
      <dgm:t>
        <a:bodyPr/>
        <a:lstStyle/>
        <a:p>
          <a:endParaRPr lang="zh-TW" altLang="en-US"/>
        </a:p>
      </dgm:t>
    </dgm:pt>
    <dgm:pt modelId="{B887FF4C-8A40-47D9-B285-E5DEE7EFBD43}" type="pres">
      <dgm:prSet presAssocID="{84118179-4D92-4DA8-87D4-62B27F89E5BE}" presName="childText" presStyleLbl="revTx" presStyleIdx="1" presStyleCnt="2">
        <dgm:presLayoutVars>
          <dgm:bulletEnabled val="1"/>
        </dgm:presLayoutVars>
      </dgm:prSet>
      <dgm:spPr/>
      <dgm:t>
        <a:bodyPr/>
        <a:lstStyle/>
        <a:p>
          <a:endParaRPr lang="zh-TW" altLang="en-US"/>
        </a:p>
      </dgm:t>
    </dgm:pt>
  </dgm:ptLst>
  <dgm:cxnLst>
    <dgm:cxn modelId="{D97F2E70-7577-47B6-A51D-7EC9BC1A7FDE}" srcId="{1BC42194-6B3D-452C-99F1-14049070D3EE}" destId="{24813C8A-6C29-403B-9A61-C057B8870BAC}" srcOrd="0" destOrd="0" parTransId="{EC395A74-698E-437E-B3DD-812210C16362}" sibTransId="{DCF1C8B6-9AE1-4FC2-9FA3-8E571C8C7E2C}"/>
    <dgm:cxn modelId="{F59B9186-74E0-473A-A9B0-EC1BD19FE347}" type="presOf" srcId="{24813C8A-6C29-403B-9A61-C057B8870BAC}" destId="{D3522513-69B3-418C-AB8C-4BD0F757D596}" srcOrd="0" destOrd="0" presId="urn:microsoft.com/office/officeart/2005/8/layout/vList2"/>
    <dgm:cxn modelId="{72F4967E-0EC4-41D0-915F-F3B1AB7FA38B}" srcId="{24813C8A-6C29-403B-9A61-C057B8870BAC}" destId="{A656B0A6-1551-45C8-A753-4645A23FCE14}" srcOrd="0" destOrd="0" parTransId="{DB689520-2E1D-4653-ADA8-B1979BE7127E}" sibTransId="{718AFB10-02FE-4F65-A748-6F299D8B2F9E}"/>
    <dgm:cxn modelId="{EDBD8370-98D6-451E-9612-E4B14FB9D4EB}" type="presOf" srcId="{84118179-4D92-4DA8-87D4-62B27F89E5BE}" destId="{818AC69D-7C85-4DC7-B1CF-991D72A43D52}" srcOrd="0" destOrd="0" presId="urn:microsoft.com/office/officeart/2005/8/layout/vList2"/>
    <dgm:cxn modelId="{D1119A81-5731-416F-A693-D9422F846DFF}" srcId="{84118179-4D92-4DA8-87D4-62B27F89E5BE}" destId="{0BC74650-7322-43DE-AFD7-CB71C9550FF1}" srcOrd="0" destOrd="0" parTransId="{B11094AD-7B1F-4FA8-AE8F-319FF7AF090B}" sibTransId="{D6A411D7-7B58-4E7F-A2AD-C33281DB7819}"/>
    <dgm:cxn modelId="{FB34E337-5FEA-42B0-9578-7BAD8ACD6695}" srcId="{1BC42194-6B3D-452C-99F1-14049070D3EE}" destId="{84118179-4D92-4DA8-87D4-62B27F89E5BE}" srcOrd="1" destOrd="0" parTransId="{D6C5F174-46C6-4295-B1EE-DC9AA6004749}" sibTransId="{D26D2329-2138-403E-A617-3D24985EDAD6}"/>
    <dgm:cxn modelId="{C1F31842-8E74-4E9F-862A-88BDA472404E}" type="presOf" srcId="{0BC74650-7322-43DE-AFD7-CB71C9550FF1}" destId="{B887FF4C-8A40-47D9-B285-E5DEE7EFBD43}" srcOrd="0" destOrd="0" presId="urn:microsoft.com/office/officeart/2005/8/layout/vList2"/>
    <dgm:cxn modelId="{DA035718-BAB9-4A02-8714-CEC69DF3E158}" type="presOf" srcId="{1BC42194-6B3D-452C-99F1-14049070D3EE}" destId="{F30553DA-0D4A-4F76-8AF8-0DEB83E522F8}" srcOrd="0" destOrd="0" presId="urn:microsoft.com/office/officeart/2005/8/layout/vList2"/>
    <dgm:cxn modelId="{FBFB3444-6159-4B4B-81F9-75BDBA795A18}" type="presOf" srcId="{A656B0A6-1551-45C8-A753-4645A23FCE14}" destId="{AE1A4201-6A43-41A4-99CB-4DC44E8C2E67}" srcOrd="0" destOrd="0" presId="urn:microsoft.com/office/officeart/2005/8/layout/vList2"/>
    <dgm:cxn modelId="{6F1BEF94-0DEC-441A-B385-A292C0D4F652}" type="presParOf" srcId="{F30553DA-0D4A-4F76-8AF8-0DEB83E522F8}" destId="{D3522513-69B3-418C-AB8C-4BD0F757D596}" srcOrd="0" destOrd="0" presId="urn:microsoft.com/office/officeart/2005/8/layout/vList2"/>
    <dgm:cxn modelId="{441873BC-6465-4C65-849C-CB876E6B1A11}" type="presParOf" srcId="{F30553DA-0D4A-4F76-8AF8-0DEB83E522F8}" destId="{AE1A4201-6A43-41A4-99CB-4DC44E8C2E67}" srcOrd="1" destOrd="0" presId="urn:microsoft.com/office/officeart/2005/8/layout/vList2"/>
    <dgm:cxn modelId="{C2F3E137-377E-48E8-B5E7-586E4BC8F772}" type="presParOf" srcId="{F30553DA-0D4A-4F76-8AF8-0DEB83E522F8}" destId="{818AC69D-7C85-4DC7-B1CF-991D72A43D52}" srcOrd="2" destOrd="0" presId="urn:microsoft.com/office/officeart/2005/8/layout/vList2"/>
    <dgm:cxn modelId="{F05D5410-3885-46FD-9050-B66C26D1C948}" type="presParOf" srcId="{F30553DA-0D4A-4F76-8AF8-0DEB83E522F8}" destId="{B887FF4C-8A40-47D9-B285-E5DEE7EFBD4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1C407B-2AD3-4317-B6B9-1E6F4A703B1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8140823-3DED-4C6A-834E-E86DD814E900}">
      <dgm:prSet phldrT="[文字]" custT="1"/>
      <dgm:spPr>
        <a:gradFill rotWithShape="0">
          <a:gsLst>
            <a:gs pos="0">
              <a:srgbClr val="0070C0"/>
            </a:gs>
            <a:gs pos="50000">
              <a:schemeClr val="accent1">
                <a:tint val="44500"/>
                <a:satMod val="160000"/>
              </a:schemeClr>
            </a:gs>
            <a:gs pos="100000">
              <a:schemeClr val="accent1">
                <a:tint val="23500"/>
                <a:satMod val="160000"/>
              </a:schemeClr>
            </a:gs>
          </a:gsLst>
          <a:lin ang="5400000" scaled="0"/>
        </a:gradFill>
      </dgm:spPr>
      <dgm:t>
        <a:bodyPr/>
        <a:lstStyle/>
        <a:p>
          <a:pPr>
            <a:spcAft>
              <a:spcPts val="0"/>
            </a:spcAft>
          </a:pPr>
          <a:r>
            <a:rPr lang="zh-TW" altLang="en-US" sz="1800" dirty="0" smtClean="0">
              <a:solidFill>
                <a:schemeClr val="tx1"/>
              </a:solidFill>
              <a:latin typeface="微軟正黑體" pitchFamily="34" charset="-120"/>
              <a:ea typeface="微軟正黑體" pitchFamily="34" charset="-120"/>
            </a:rPr>
            <a:t>資訊系統開發：</a:t>
          </a:r>
          <a:endParaRPr lang="en-US" altLang="zh-TW" sz="1800" dirty="0" smtClean="0">
            <a:solidFill>
              <a:schemeClr val="tx1"/>
            </a:solidFill>
            <a:latin typeface="微軟正黑體" pitchFamily="34" charset="-120"/>
            <a:ea typeface="微軟正黑體" pitchFamily="34" charset="-120"/>
          </a:endParaRPr>
        </a:p>
        <a:p>
          <a:pPr>
            <a:spcAft>
              <a:spcPts val="0"/>
            </a:spcAft>
          </a:pPr>
          <a:r>
            <a:rPr lang="zh-TW" altLang="zh-TW" sz="1800" dirty="0" smtClean="0">
              <a:solidFill>
                <a:schemeClr val="tx1"/>
              </a:solidFill>
              <a:latin typeface="微軟正黑體" pitchFamily="34" charset="-120"/>
              <a:ea typeface="微軟正黑體" pitchFamily="34" charset="-120"/>
            </a:rPr>
            <a:t>雲端運算、行動商務</a:t>
          </a:r>
          <a:r>
            <a:rPr lang="zh-TW" altLang="en-US" sz="1800" dirty="0" smtClean="0">
              <a:solidFill>
                <a:schemeClr val="tx1"/>
              </a:solidFill>
              <a:latin typeface="微軟正黑體" pitchFamily="34" charset="-120"/>
              <a:ea typeface="微軟正黑體" pitchFamily="34" charset="-120"/>
            </a:rPr>
            <a:t>、</a:t>
          </a:r>
          <a:r>
            <a:rPr lang="zh-TW" altLang="zh-TW" sz="1800" dirty="0" smtClean="0">
              <a:solidFill>
                <a:schemeClr val="tx1"/>
              </a:solidFill>
              <a:latin typeface="微軟正黑體" pitchFamily="34" charset="-120"/>
              <a:ea typeface="微軟正黑體" pitchFamily="34" charset="-120"/>
            </a:rPr>
            <a:t>虛實整合</a:t>
          </a:r>
          <a:r>
            <a:rPr lang="zh-TW" altLang="en-US" sz="1800" dirty="0" smtClean="0">
              <a:solidFill>
                <a:schemeClr val="tx1"/>
              </a:solidFill>
              <a:latin typeface="微軟正黑體" pitchFamily="34" charset="-120"/>
              <a:ea typeface="微軟正黑體" pitchFamily="34" charset="-120"/>
            </a:rPr>
            <a:t>、</a:t>
          </a:r>
          <a:r>
            <a:rPr lang="zh-TW" sz="1800" dirty="0" smtClean="0">
              <a:solidFill>
                <a:schemeClr val="tx1"/>
              </a:solidFill>
              <a:latin typeface="微軟正黑體" pitchFamily="34" charset="-120"/>
              <a:ea typeface="微軟正黑體" pitchFamily="34" charset="-120"/>
            </a:rPr>
            <a:t>企業資源規劃</a:t>
          </a:r>
          <a:r>
            <a:rPr lang="zh-TW" altLang="en-US" sz="1800" dirty="0" smtClean="0">
              <a:solidFill>
                <a:schemeClr val="tx1"/>
              </a:solidFill>
              <a:latin typeface="微軟正黑體" pitchFamily="34" charset="-120"/>
              <a:ea typeface="微軟正黑體" pitchFamily="34" charset="-120"/>
            </a:rPr>
            <a:t>、</a:t>
          </a:r>
          <a:r>
            <a:rPr lang="zh-TW" sz="1800" dirty="0" smtClean="0">
              <a:solidFill>
                <a:schemeClr val="tx1"/>
              </a:solidFill>
              <a:latin typeface="微軟正黑體" pitchFamily="34" charset="-120"/>
              <a:ea typeface="微軟正黑體" pitchFamily="34" charset="-120"/>
            </a:rPr>
            <a:t>企業資訊系統整合</a:t>
          </a:r>
          <a:r>
            <a:rPr lang="zh-TW" altLang="en-US" sz="1800" dirty="0" smtClean="0">
              <a:solidFill>
                <a:schemeClr val="tx1"/>
              </a:solidFill>
              <a:latin typeface="微軟正黑體" pitchFamily="34" charset="-120"/>
              <a:ea typeface="微軟正黑體" pitchFamily="34" charset="-120"/>
            </a:rPr>
            <a:t>。</a:t>
          </a:r>
        </a:p>
      </dgm:t>
    </dgm:pt>
    <dgm:pt modelId="{933663FF-FDB1-4A06-869A-FB67A0DAD08F}" type="parTrans" cxnId="{E64F72D2-7F73-4633-8E86-862108B8CF99}">
      <dgm:prSet/>
      <dgm:spPr/>
      <dgm:t>
        <a:bodyPr/>
        <a:lstStyle/>
        <a:p>
          <a:endParaRPr lang="zh-TW" altLang="en-US"/>
        </a:p>
      </dgm:t>
    </dgm:pt>
    <dgm:pt modelId="{231515DA-8036-4E0B-BCA3-9E2B6D420717}" type="sibTrans" cxnId="{E64F72D2-7F73-4633-8E86-862108B8CF99}">
      <dgm:prSet/>
      <dgm:spPr/>
      <dgm:t>
        <a:bodyPr/>
        <a:lstStyle/>
        <a:p>
          <a:endParaRPr lang="zh-TW" altLang="en-US"/>
        </a:p>
      </dgm:t>
    </dgm:pt>
    <dgm:pt modelId="{A8996E88-E661-419D-893E-EA6EEE551640}">
      <dgm:prSet phldrT="[文字]" custT="1"/>
      <dgm:spPr>
        <a:gradFill rotWithShape="0">
          <a:gsLst>
            <a:gs pos="0">
              <a:srgbClr val="0070C0"/>
            </a:gs>
            <a:gs pos="50000">
              <a:schemeClr val="accent1">
                <a:tint val="44500"/>
                <a:satMod val="160000"/>
              </a:schemeClr>
            </a:gs>
            <a:gs pos="100000">
              <a:schemeClr val="accent1">
                <a:tint val="23500"/>
                <a:satMod val="160000"/>
              </a:schemeClr>
            </a:gs>
          </a:gsLst>
          <a:lin ang="5400000" scaled="0"/>
        </a:gradFill>
      </dgm:spPr>
      <dgm:t>
        <a:bodyPr/>
        <a:lstStyle/>
        <a:p>
          <a:pPr>
            <a:spcAft>
              <a:spcPts val="0"/>
            </a:spcAft>
          </a:pPr>
          <a:r>
            <a:rPr lang="zh-TW" altLang="en-US" sz="1800" dirty="0" smtClean="0">
              <a:solidFill>
                <a:schemeClr val="tx1"/>
              </a:solidFill>
              <a:latin typeface="微軟正黑體" pitchFamily="34" charset="-120"/>
              <a:ea typeface="微軟正黑體" pitchFamily="34" charset="-120"/>
            </a:rPr>
            <a:t>電子商務</a:t>
          </a:r>
          <a:r>
            <a:rPr lang="en-US" sz="1800" dirty="0" smtClean="0">
              <a:solidFill>
                <a:schemeClr val="tx1"/>
              </a:solidFill>
              <a:latin typeface="微軟正黑體" pitchFamily="34" charset="-120"/>
              <a:ea typeface="微軟正黑體" pitchFamily="34" charset="-120"/>
            </a:rPr>
            <a:t>:</a:t>
          </a:r>
          <a:endParaRPr lang="zh-TW" sz="1800" dirty="0" smtClean="0">
            <a:solidFill>
              <a:schemeClr val="tx1"/>
            </a:solidFill>
            <a:latin typeface="微軟正黑體" pitchFamily="34" charset="-120"/>
            <a:ea typeface="微軟正黑體" pitchFamily="34" charset="-120"/>
          </a:endParaRPr>
        </a:p>
        <a:p>
          <a:pPr>
            <a:spcAft>
              <a:spcPts val="0"/>
            </a:spcAft>
          </a:pPr>
          <a:r>
            <a:rPr lang="zh-TW" altLang="en-US" sz="1800" dirty="0" smtClean="0">
              <a:solidFill>
                <a:schemeClr val="tx1"/>
              </a:solidFill>
              <a:latin typeface="微軟正黑體" pitchFamily="34" charset="-120"/>
              <a:ea typeface="微軟正黑體" pitchFamily="34" charset="-120"/>
            </a:rPr>
            <a:t>數位創業、網路行銷、網路管理、資訊系統管理</a:t>
          </a:r>
          <a:r>
            <a:rPr lang="zh-TW" sz="1800" dirty="0" smtClean="0">
              <a:solidFill>
                <a:schemeClr val="tx1"/>
              </a:solidFill>
              <a:latin typeface="微軟正黑體" pitchFamily="34" charset="-120"/>
              <a:ea typeface="微軟正黑體" pitchFamily="34" charset="-120"/>
            </a:rPr>
            <a:t>、資訊產業系統</a:t>
          </a:r>
          <a:r>
            <a:rPr lang="zh-TW" altLang="en-US" sz="1800" dirty="0" smtClean="0">
              <a:solidFill>
                <a:schemeClr val="tx1"/>
              </a:solidFill>
              <a:latin typeface="微軟正黑體" pitchFamily="34" charset="-120"/>
              <a:ea typeface="微軟正黑體" pitchFamily="34" charset="-120"/>
            </a:rPr>
            <a:t>服務。</a:t>
          </a:r>
        </a:p>
      </dgm:t>
    </dgm:pt>
    <dgm:pt modelId="{56E2F0FF-1A53-4BBC-8E95-EB377B712907}" type="parTrans" cxnId="{24A1EE8C-1D4D-48C9-BE0E-0C0CD99489E1}">
      <dgm:prSet/>
      <dgm:spPr/>
      <dgm:t>
        <a:bodyPr/>
        <a:lstStyle/>
        <a:p>
          <a:endParaRPr lang="zh-TW" altLang="en-US"/>
        </a:p>
      </dgm:t>
    </dgm:pt>
    <dgm:pt modelId="{C8699BA3-1EA7-42CB-AD4A-48BE0FD63485}" type="sibTrans" cxnId="{24A1EE8C-1D4D-48C9-BE0E-0C0CD99489E1}">
      <dgm:prSet/>
      <dgm:spPr/>
      <dgm:t>
        <a:bodyPr/>
        <a:lstStyle/>
        <a:p>
          <a:endParaRPr lang="zh-TW" altLang="en-US"/>
        </a:p>
      </dgm:t>
    </dgm:pt>
    <dgm:pt modelId="{45470209-62F7-4250-80E3-6B374BC0FEA5}">
      <dgm:prSet phldrT="[文字]" custT="1"/>
      <dgm:spPr>
        <a:gradFill rotWithShape="0">
          <a:gsLst>
            <a:gs pos="0">
              <a:srgbClr val="0070C0"/>
            </a:gs>
            <a:gs pos="50000">
              <a:schemeClr val="accent1">
                <a:tint val="44500"/>
                <a:satMod val="160000"/>
              </a:schemeClr>
            </a:gs>
            <a:gs pos="100000">
              <a:schemeClr val="accent1">
                <a:tint val="23500"/>
                <a:satMod val="160000"/>
              </a:schemeClr>
            </a:gs>
          </a:gsLst>
          <a:lin ang="5400000" scaled="0"/>
        </a:gradFill>
      </dgm:spPr>
      <dgm:t>
        <a:bodyPr/>
        <a:lstStyle/>
        <a:p>
          <a:pPr>
            <a:spcAft>
              <a:spcPts val="0"/>
            </a:spcAft>
          </a:pPr>
          <a:r>
            <a:rPr lang="zh-TW" altLang="en-US" sz="1800" dirty="0" smtClean="0">
              <a:solidFill>
                <a:schemeClr val="tx1"/>
              </a:solidFill>
              <a:latin typeface="微軟正黑體" pitchFamily="34" charset="-120"/>
              <a:ea typeface="微軟正黑體" pitchFamily="34" charset="-120"/>
            </a:rPr>
            <a:t>商業智慧</a:t>
          </a:r>
          <a:r>
            <a:rPr lang="en-US" sz="1800" dirty="0" smtClean="0">
              <a:solidFill>
                <a:schemeClr val="tx1"/>
              </a:solidFill>
              <a:latin typeface="微軟正黑體" pitchFamily="34" charset="-120"/>
              <a:ea typeface="微軟正黑體" pitchFamily="34" charset="-120"/>
            </a:rPr>
            <a:t>:</a:t>
          </a:r>
          <a:endParaRPr lang="zh-TW" sz="1800" dirty="0" smtClean="0">
            <a:solidFill>
              <a:schemeClr val="tx1"/>
            </a:solidFill>
            <a:latin typeface="微軟正黑體" pitchFamily="34" charset="-120"/>
            <a:ea typeface="微軟正黑體" pitchFamily="34" charset="-120"/>
          </a:endParaRPr>
        </a:p>
        <a:p>
          <a:pPr>
            <a:spcAft>
              <a:spcPts val="0"/>
            </a:spcAft>
          </a:pPr>
          <a:r>
            <a:rPr lang="zh-TW" sz="1800" dirty="0" smtClean="0">
              <a:solidFill>
                <a:schemeClr val="tx1"/>
              </a:solidFill>
              <a:latin typeface="微軟正黑體" pitchFamily="34" charset="-120"/>
              <a:ea typeface="微軟正黑體" pitchFamily="34" charset="-120"/>
            </a:rPr>
            <a:t>資料探勘、巨量資料分析</a:t>
          </a:r>
          <a:r>
            <a:rPr lang="zh-TW" altLang="en-US" sz="1800" dirty="0" smtClean="0">
              <a:solidFill>
                <a:schemeClr val="tx1"/>
              </a:solidFill>
              <a:latin typeface="微軟正黑體" pitchFamily="34" charset="-120"/>
              <a:ea typeface="微軟正黑體" pitchFamily="34" charset="-120"/>
            </a:rPr>
            <a:t>、資訊安全管理、數據分析、資料庫管理師。</a:t>
          </a:r>
        </a:p>
      </dgm:t>
    </dgm:pt>
    <dgm:pt modelId="{5C3D9D3D-653E-45D5-8259-0E25DA805110}" type="parTrans" cxnId="{667FDB81-0674-4353-BF4B-D124D0ED0AE2}">
      <dgm:prSet/>
      <dgm:spPr/>
      <dgm:t>
        <a:bodyPr/>
        <a:lstStyle/>
        <a:p>
          <a:endParaRPr lang="zh-TW" altLang="en-US"/>
        </a:p>
      </dgm:t>
    </dgm:pt>
    <dgm:pt modelId="{BD0A7DA3-A279-454A-92C7-1D05EFAA02C7}" type="sibTrans" cxnId="{667FDB81-0674-4353-BF4B-D124D0ED0AE2}">
      <dgm:prSet/>
      <dgm:spPr/>
      <dgm:t>
        <a:bodyPr/>
        <a:lstStyle/>
        <a:p>
          <a:endParaRPr lang="zh-TW" altLang="en-US"/>
        </a:p>
      </dgm:t>
    </dgm:pt>
    <dgm:pt modelId="{7B2A3D35-81A7-4433-85A2-69644F60DA83}" type="pres">
      <dgm:prSet presAssocID="{CA1C407B-2AD3-4317-B6B9-1E6F4A703B17}" presName="linear" presStyleCnt="0">
        <dgm:presLayoutVars>
          <dgm:dir/>
          <dgm:animLvl val="lvl"/>
          <dgm:resizeHandles val="exact"/>
        </dgm:presLayoutVars>
      </dgm:prSet>
      <dgm:spPr/>
      <dgm:t>
        <a:bodyPr/>
        <a:lstStyle/>
        <a:p>
          <a:endParaRPr lang="zh-TW" altLang="en-US"/>
        </a:p>
      </dgm:t>
    </dgm:pt>
    <dgm:pt modelId="{597291F4-A537-4FA7-AB0D-DE572CE56329}" type="pres">
      <dgm:prSet presAssocID="{28140823-3DED-4C6A-834E-E86DD814E900}" presName="parentLin" presStyleCnt="0"/>
      <dgm:spPr/>
    </dgm:pt>
    <dgm:pt modelId="{6F157BE3-D9F7-4FB0-B923-7A6DB53235F4}" type="pres">
      <dgm:prSet presAssocID="{28140823-3DED-4C6A-834E-E86DD814E900}" presName="parentLeftMargin" presStyleLbl="node1" presStyleIdx="0" presStyleCnt="3"/>
      <dgm:spPr/>
      <dgm:t>
        <a:bodyPr/>
        <a:lstStyle/>
        <a:p>
          <a:endParaRPr lang="zh-TW" altLang="en-US"/>
        </a:p>
      </dgm:t>
    </dgm:pt>
    <dgm:pt modelId="{8EC1CAAE-39FD-4CDB-85CF-8B37F7038097}" type="pres">
      <dgm:prSet presAssocID="{28140823-3DED-4C6A-834E-E86DD814E900}" presName="parentText" presStyleLbl="node1" presStyleIdx="0" presStyleCnt="3" custScaleX="135944" custScaleY="291122" custLinFactNeighborX="-24927" custLinFactNeighborY="74279">
        <dgm:presLayoutVars>
          <dgm:chMax val="0"/>
          <dgm:bulletEnabled val="1"/>
        </dgm:presLayoutVars>
      </dgm:prSet>
      <dgm:spPr/>
      <dgm:t>
        <a:bodyPr/>
        <a:lstStyle/>
        <a:p>
          <a:endParaRPr lang="zh-TW" altLang="en-US"/>
        </a:p>
      </dgm:t>
    </dgm:pt>
    <dgm:pt modelId="{0C6D36CB-963C-4DC3-BB29-1E3C14C347CB}" type="pres">
      <dgm:prSet presAssocID="{28140823-3DED-4C6A-834E-E86DD814E900}" presName="negativeSpace" presStyleCnt="0"/>
      <dgm:spPr/>
    </dgm:pt>
    <dgm:pt modelId="{8D29CCC6-797F-4452-91B8-15873B3F288C}" type="pres">
      <dgm:prSet presAssocID="{28140823-3DED-4C6A-834E-E86DD814E900}" presName="childText" presStyleLbl="conFgAcc1" presStyleIdx="0" presStyleCnt="3" custLinFactY="42200" custLinFactNeighborX="-1250" custLinFactNeighborY="100000">
        <dgm:presLayoutVars>
          <dgm:bulletEnabled val="1"/>
        </dgm:presLayoutVars>
      </dgm:prSet>
      <dgm:spPr/>
    </dgm:pt>
    <dgm:pt modelId="{AC028EEF-8E53-403B-9DAB-BFF40EB11308}" type="pres">
      <dgm:prSet presAssocID="{231515DA-8036-4E0B-BCA3-9E2B6D420717}" presName="spaceBetweenRectangles" presStyleCnt="0"/>
      <dgm:spPr/>
    </dgm:pt>
    <dgm:pt modelId="{6A2A6E4E-A739-4DCB-B3BF-945ADA1F3022}" type="pres">
      <dgm:prSet presAssocID="{A8996E88-E661-419D-893E-EA6EEE551640}" presName="parentLin" presStyleCnt="0"/>
      <dgm:spPr/>
    </dgm:pt>
    <dgm:pt modelId="{978AF3D7-53E2-487B-B983-ACB79C962326}" type="pres">
      <dgm:prSet presAssocID="{A8996E88-E661-419D-893E-EA6EEE551640}" presName="parentLeftMargin" presStyleLbl="node1" presStyleIdx="0" presStyleCnt="3"/>
      <dgm:spPr/>
      <dgm:t>
        <a:bodyPr/>
        <a:lstStyle/>
        <a:p>
          <a:endParaRPr lang="zh-TW" altLang="en-US"/>
        </a:p>
      </dgm:t>
    </dgm:pt>
    <dgm:pt modelId="{C82B6DB3-0331-4672-A0B7-746E0C67A6FD}" type="pres">
      <dgm:prSet presAssocID="{A8996E88-E661-419D-893E-EA6EEE551640}" presName="parentText" presStyleLbl="node1" presStyleIdx="1" presStyleCnt="3" custScaleX="139520" custScaleY="310872" custLinFactNeighborX="-24927" custLinFactNeighborY="49356">
        <dgm:presLayoutVars>
          <dgm:chMax val="0"/>
          <dgm:bulletEnabled val="1"/>
        </dgm:presLayoutVars>
      </dgm:prSet>
      <dgm:spPr/>
      <dgm:t>
        <a:bodyPr/>
        <a:lstStyle/>
        <a:p>
          <a:endParaRPr lang="zh-TW" altLang="en-US"/>
        </a:p>
      </dgm:t>
    </dgm:pt>
    <dgm:pt modelId="{62CAED81-C0D7-4089-8380-4C1EF63CA94F}" type="pres">
      <dgm:prSet presAssocID="{A8996E88-E661-419D-893E-EA6EEE551640}" presName="negativeSpace" presStyleCnt="0"/>
      <dgm:spPr/>
    </dgm:pt>
    <dgm:pt modelId="{6F5E6580-A43F-4D29-88D4-F157DB4E4E79}" type="pres">
      <dgm:prSet presAssocID="{A8996E88-E661-419D-893E-EA6EEE551640}" presName="childText" presStyleLbl="conFgAcc1" presStyleIdx="1" presStyleCnt="3" custLinFactY="23341" custLinFactNeighborY="100000">
        <dgm:presLayoutVars>
          <dgm:bulletEnabled val="1"/>
        </dgm:presLayoutVars>
      </dgm:prSet>
      <dgm:spPr/>
    </dgm:pt>
    <dgm:pt modelId="{DEC51F06-5D20-4990-818F-984F1F186041}" type="pres">
      <dgm:prSet presAssocID="{C8699BA3-1EA7-42CB-AD4A-48BE0FD63485}" presName="spaceBetweenRectangles" presStyleCnt="0"/>
      <dgm:spPr/>
    </dgm:pt>
    <dgm:pt modelId="{6AB241C7-5AFA-4423-BBCB-590E3001EB04}" type="pres">
      <dgm:prSet presAssocID="{45470209-62F7-4250-80E3-6B374BC0FEA5}" presName="parentLin" presStyleCnt="0"/>
      <dgm:spPr/>
    </dgm:pt>
    <dgm:pt modelId="{1EE135E3-FEA5-40FA-A98A-B0A6D4814AC7}" type="pres">
      <dgm:prSet presAssocID="{45470209-62F7-4250-80E3-6B374BC0FEA5}" presName="parentLeftMargin" presStyleLbl="node1" presStyleIdx="1" presStyleCnt="3"/>
      <dgm:spPr/>
      <dgm:t>
        <a:bodyPr/>
        <a:lstStyle/>
        <a:p>
          <a:endParaRPr lang="zh-TW" altLang="en-US"/>
        </a:p>
      </dgm:t>
    </dgm:pt>
    <dgm:pt modelId="{0B064E08-3CEA-4033-922E-446D849D5CA8}" type="pres">
      <dgm:prSet presAssocID="{45470209-62F7-4250-80E3-6B374BC0FEA5}" presName="parentText" presStyleLbl="node1" presStyleIdx="2" presStyleCnt="3" custScaleX="142997" custScaleY="287276" custLinFactNeighborX="-24927" custLinFactNeighborY="33256">
        <dgm:presLayoutVars>
          <dgm:chMax val="0"/>
          <dgm:bulletEnabled val="1"/>
        </dgm:presLayoutVars>
      </dgm:prSet>
      <dgm:spPr/>
      <dgm:t>
        <a:bodyPr/>
        <a:lstStyle/>
        <a:p>
          <a:endParaRPr lang="zh-TW" altLang="en-US"/>
        </a:p>
      </dgm:t>
    </dgm:pt>
    <dgm:pt modelId="{01FA0268-0615-46E8-B631-513F4DD7DF17}" type="pres">
      <dgm:prSet presAssocID="{45470209-62F7-4250-80E3-6B374BC0FEA5}" presName="negativeSpace" presStyleCnt="0"/>
      <dgm:spPr/>
    </dgm:pt>
    <dgm:pt modelId="{979F2D0D-13F9-4845-B896-3010AD95772C}" type="pres">
      <dgm:prSet presAssocID="{45470209-62F7-4250-80E3-6B374BC0FEA5}" presName="childText" presStyleLbl="conFgAcc1" presStyleIdx="2" presStyleCnt="3" custLinFactNeighborY="62666">
        <dgm:presLayoutVars>
          <dgm:bulletEnabled val="1"/>
        </dgm:presLayoutVars>
      </dgm:prSet>
      <dgm:spPr/>
    </dgm:pt>
  </dgm:ptLst>
  <dgm:cxnLst>
    <dgm:cxn modelId="{851A8C29-1ED5-40F9-B8E4-FE03569BAEE2}" type="presOf" srcId="{28140823-3DED-4C6A-834E-E86DD814E900}" destId="{6F157BE3-D9F7-4FB0-B923-7A6DB53235F4}" srcOrd="0" destOrd="0" presId="urn:microsoft.com/office/officeart/2005/8/layout/list1"/>
    <dgm:cxn modelId="{E64F72D2-7F73-4633-8E86-862108B8CF99}" srcId="{CA1C407B-2AD3-4317-B6B9-1E6F4A703B17}" destId="{28140823-3DED-4C6A-834E-E86DD814E900}" srcOrd="0" destOrd="0" parTransId="{933663FF-FDB1-4A06-869A-FB67A0DAD08F}" sibTransId="{231515DA-8036-4E0B-BCA3-9E2B6D420717}"/>
    <dgm:cxn modelId="{8F54E6F6-FB5F-43D0-80C1-319310E40CF7}" type="presOf" srcId="{45470209-62F7-4250-80E3-6B374BC0FEA5}" destId="{1EE135E3-FEA5-40FA-A98A-B0A6D4814AC7}" srcOrd="0" destOrd="0" presId="urn:microsoft.com/office/officeart/2005/8/layout/list1"/>
    <dgm:cxn modelId="{FA198C57-9CC4-4B34-84E8-7CBB60339430}" type="presOf" srcId="{28140823-3DED-4C6A-834E-E86DD814E900}" destId="{8EC1CAAE-39FD-4CDB-85CF-8B37F7038097}" srcOrd="1" destOrd="0" presId="urn:microsoft.com/office/officeart/2005/8/layout/list1"/>
    <dgm:cxn modelId="{24A1EE8C-1D4D-48C9-BE0E-0C0CD99489E1}" srcId="{CA1C407B-2AD3-4317-B6B9-1E6F4A703B17}" destId="{A8996E88-E661-419D-893E-EA6EEE551640}" srcOrd="1" destOrd="0" parTransId="{56E2F0FF-1A53-4BBC-8E95-EB377B712907}" sibTransId="{C8699BA3-1EA7-42CB-AD4A-48BE0FD63485}"/>
    <dgm:cxn modelId="{9E749C3F-407E-4393-A7DD-C04F6792F1D6}" type="presOf" srcId="{A8996E88-E661-419D-893E-EA6EEE551640}" destId="{978AF3D7-53E2-487B-B983-ACB79C962326}" srcOrd="0" destOrd="0" presId="urn:microsoft.com/office/officeart/2005/8/layout/list1"/>
    <dgm:cxn modelId="{AB0D4DCF-D1FB-47A6-A6FB-A7A21B537610}" type="presOf" srcId="{CA1C407B-2AD3-4317-B6B9-1E6F4A703B17}" destId="{7B2A3D35-81A7-4433-85A2-69644F60DA83}" srcOrd="0" destOrd="0" presId="urn:microsoft.com/office/officeart/2005/8/layout/list1"/>
    <dgm:cxn modelId="{667FDB81-0674-4353-BF4B-D124D0ED0AE2}" srcId="{CA1C407B-2AD3-4317-B6B9-1E6F4A703B17}" destId="{45470209-62F7-4250-80E3-6B374BC0FEA5}" srcOrd="2" destOrd="0" parTransId="{5C3D9D3D-653E-45D5-8259-0E25DA805110}" sibTransId="{BD0A7DA3-A279-454A-92C7-1D05EFAA02C7}"/>
    <dgm:cxn modelId="{32506B1C-875F-43DB-9B3A-B3DA451E74C5}" type="presOf" srcId="{A8996E88-E661-419D-893E-EA6EEE551640}" destId="{C82B6DB3-0331-4672-A0B7-746E0C67A6FD}" srcOrd="1" destOrd="0" presId="urn:microsoft.com/office/officeart/2005/8/layout/list1"/>
    <dgm:cxn modelId="{2383F875-F1DF-42B7-865B-ED1C11B84A05}" type="presOf" srcId="{45470209-62F7-4250-80E3-6B374BC0FEA5}" destId="{0B064E08-3CEA-4033-922E-446D849D5CA8}" srcOrd="1" destOrd="0" presId="urn:microsoft.com/office/officeart/2005/8/layout/list1"/>
    <dgm:cxn modelId="{3AAFBE4C-42F1-41A6-958C-D1655ECA948E}" type="presParOf" srcId="{7B2A3D35-81A7-4433-85A2-69644F60DA83}" destId="{597291F4-A537-4FA7-AB0D-DE572CE56329}" srcOrd="0" destOrd="0" presId="urn:microsoft.com/office/officeart/2005/8/layout/list1"/>
    <dgm:cxn modelId="{2BC9EAC7-80C4-45C2-A3AD-D7685650D507}" type="presParOf" srcId="{597291F4-A537-4FA7-AB0D-DE572CE56329}" destId="{6F157BE3-D9F7-4FB0-B923-7A6DB53235F4}" srcOrd="0" destOrd="0" presId="urn:microsoft.com/office/officeart/2005/8/layout/list1"/>
    <dgm:cxn modelId="{9FBA2067-76D8-4336-9EA6-948FF296BA36}" type="presParOf" srcId="{597291F4-A537-4FA7-AB0D-DE572CE56329}" destId="{8EC1CAAE-39FD-4CDB-85CF-8B37F7038097}" srcOrd="1" destOrd="0" presId="urn:microsoft.com/office/officeart/2005/8/layout/list1"/>
    <dgm:cxn modelId="{EBA9CE64-3EBC-4921-BB8C-2CFB41DE9837}" type="presParOf" srcId="{7B2A3D35-81A7-4433-85A2-69644F60DA83}" destId="{0C6D36CB-963C-4DC3-BB29-1E3C14C347CB}" srcOrd="1" destOrd="0" presId="urn:microsoft.com/office/officeart/2005/8/layout/list1"/>
    <dgm:cxn modelId="{41A4480B-CD6B-4161-AD84-B0EAE1471BF2}" type="presParOf" srcId="{7B2A3D35-81A7-4433-85A2-69644F60DA83}" destId="{8D29CCC6-797F-4452-91B8-15873B3F288C}" srcOrd="2" destOrd="0" presId="urn:microsoft.com/office/officeart/2005/8/layout/list1"/>
    <dgm:cxn modelId="{8B724EBD-9152-499D-B661-535618E10D32}" type="presParOf" srcId="{7B2A3D35-81A7-4433-85A2-69644F60DA83}" destId="{AC028EEF-8E53-403B-9DAB-BFF40EB11308}" srcOrd="3" destOrd="0" presId="urn:microsoft.com/office/officeart/2005/8/layout/list1"/>
    <dgm:cxn modelId="{7FB40896-EA05-4522-92A0-0C7F25527EA9}" type="presParOf" srcId="{7B2A3D35-81A7-4433-85A2-69644F60DA83}" destId="{6A2A6E4E-A739-4DCB-B3BF-945ADA1F3022}" srcOrd="4" destOrd="0" presId="urn:microsoft.com/office/officeart/2005/8/layout/list1"/>
    <dgm:cxn modelId="{C1BF1201-7353-4115-87F6-62BEDE202687}" type="presParOf" srcId="{6A2A6E4E-A739-4DCB-B3BF-945ADA1F3022}" destId="{978AF3D7-53E2-487B-B983-ACB79C962326}" srcOrd="0" destOrd="0" presId="urn:microsoft.com/office/officeart/2005/8/layout/list1"/>
    <dgm:cxn modelId="{52892F94-AFE0-437F-B0A7-DDAB9581E705}" type="presParOf" srcId="{6A2A6E4E-A739-4DCB-B3BF-945ADA1F3022}" destId="{C82B6DB3-0331-4672-A0B7-746E0C67A6FD}" srcOrd="1" destOrd="0" presId="urn:microsoft.com/office/officeart/2005/8/layout/list1"/>
    <dgm:cxn modelId="{343655C1-4812-487A-9D75-F36D26FD7C62}" type="presParOf" srcId="{7B2A3D35-81A7-4433-85A2-69644F60DA83}" destId="{62CAED81-C0D7-4089-8380-4C1EF63CA94F}" srcOrd="5" destOrd="0" presId="urn:microsoft.com/office/officeart/2005/8/layout/list1"/>
    <dgm:cxn modelId="{BF88C063-B52C-4C06-8240-9AFD63035576}" type="presParOf" srcId="{7B2A3D35-81A7-4433-85A2-69644F60DA83}" destId="{6F5E6580-A43F-4D29-88D4-F157DB4E4E79}" srcOrd="6" destOrd="0" presId="urn:microsoft.com/office/officeart/2005/8/layout/list1"/>
    <dgm:cxn modelId="{B743E021-499F-46C6-8649-AFE892E46AA8}" type="presParOf" srcId="{7B2A3D35-81A7-4433-85A2-69644F60DA83}" destId="{DEC51F06-5D20-4990-818F-984F1F186041}" srcOrd="7" destOrd="0" presId="urn:microsoft.com/office/officeart/2005/8/layout/list1"/>
    <dgm:cxn modelId="{0E225479-BA9C-47ED-A30E-FF48BFD1EDDA}" type="presParOf" srcId="{7B2A3D35-81A7-4433-85A2-69644F60DA83}" destId="{6AB241C7-5AFA-4423-BBCB-590E3001EB04}" srcOrd="8" destOrd="0" presId="urn:microsoft.com/office/officeart/2005/8/layout/list1"/>
    <dgm:cxn modelId="{B0FB6162-E551-4482-A657-A54075D3A6C3}" type="presParOf" srcId="{6AB241C7-5AFA-4423-BBCB-590E3001EB04}" destId="{1EE135E3-FEA5-40FA-A98A-B0A6D4814AC7}" srcOrd="0" destOrd="0" presId="urn:microsoft.com/office/officeart/2005/8/layout/list1"/>
    <dgm:cxn modelId="{C16E989E-B5D8-4165-A39F-2B715AB77F46}" type="presParOf" srcId="{6AB241C7-5AFA-4423-BBCB-590E3001EB04}" destId="{0B064E08-3CEA-4033-922E-446D849D5CA8}" srcOrd="1" destOrd="0" presId="urn:microsoft.com/office/officeart/2005/8/layout/list1"/>
    <dgm:cxn modelId="{2666BF1C-7979-4BFD-AB38-79F478339E94}" type="presParOf" srcId="{7B2A3D35-81A7-4433-85A2-69644F60DA83}" destId="{01FA0268-0615-46E8-B631-513F4DD7DF17}" srcOrd="9" destOrd="0" presId="urn:microsoft.com/office/officeart/2005/8/layout/list1"/>
    <dgm:cxn modelId="{52CF474A-F4A7-4508-829F-854C58DEB743}" type="presParOf" srcId="{7B2A3D35-81A7-4433-85A2-69644F60DA83}" destId="{979F2D0D-13F9-4845-B896-3010AD95772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6F80B8-146A-4956-833A-1EF6E75410B1}"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zh-TW" altLang="en-US"/>
        </a:p>
      </dgm:t>
    </dgm:pt>
    <dgm:pt modelId="{0CCA662D-B80B-4EA8-BD0F-32A9F78BD772}">
      <dgm:prSet phldrT="[文字]" custT="1"/>
      <dgm:spPr/>
      <dgm:t>
        <a:bodyPr/>
        <a:lstStyle/>
        <a:p>
          <a:pPr algn="l"/>
          <a:r>
            <a:rPr lang="zh-TW" altLang="en-US" sz="2800" dirty="0" smtClean="0">
              <a:latin typeface="微軟正黑體" pitchFamily="34" charset="-120"/>
              <a:ea typeface="微軟正黑體" pitchFamily="34" charset="-120"/>
            </a:rPr>
            <a:t>本學程係本系與鼎新</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鼎捷集團</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華人最大</a:t>
          </a:r>
          <a:r>
            <a:rPr lang="en-US" altLang="zh-TW" sz="2800" dirty="0" smtClean="0">
              <a:latin typeface="微軟正黑體" pitchFamily="34" charset="-120"/>
              <a:ea typeface="微軟正黑體" pitchFamily="34" charset="-120"/>
            </a:rPr>
            <a:t>ERP)</a:t>
          </a:r>
          <a:r>
            <a:rPr lang="zh-TW" altLang="en-US" sz="2800" dirty="0" smtClean="0">
              <a:latin typeface="微軟正黑體" pitchFamily="34" charset="-120"/>
              <a:ea typeface="微軟正黑體" pitchFamily="34" charset="-120"/>
            </a:rPr>
            <a:t>共同規劃設立的就業學程。</a:t>
          </a:r>
          <a:endParaRPr lang="zh-TW" altLang="en-US" sz="2800" dirty="0"/>
        </a:p>
      </dgm:t>
    </dgm:pt>
    <dgm:pt modelId="{B981900F-A3E1-4CAD-8330-D4ED2ECBEF67}" type="parTrans" cxnId="{F33B4C5A-F2F3-4872-874C-F9FB962EBD35}">
      <dgm:prSet/>
      <dgm:spPr/>
      <dgm:t>
        <a:bodyPr/>
        <a:lstStyle/>
        <a:p>
          <a:endParaRPr lang="zh-TW" altLang="en-US"/>
        </a:p>
      </dgm:t>
    </dgm:pt>
    <dgm:pt modelId="{A2866F31-C33D-4923-AF8F-105EAF13AB01}" type="sibTrans" cxnId="{F33B4C5A-F2F3-4872-874C-F9FB962EBD35}">
      <dgm:prSet/>
      <dgm:spPr/>
      <dgm:t>
        <a:bodyPr/>
        <a:lstStyle/>
        <a:p>
          <a:endParaRPr lang="zh-TW" altLang="en-US"/>
        </a:p>
      </dgm:t>
    </dgm:pt>
    <dgm:pt modelId="{1B9299B1-ABAC-4D15-B4F7-38F4056E5AA7}">
      <dgm:prSet phldrT="[文字]"/>
      <dgm:spPr/>
      <dgm:t>
        <a:bodyPr/>
        <a:lstStyle/>
        <a:p>
          <a:pPr algn="ctr"/>
          <a:r>
            <a:rPr lang="zh-TW" altLang="zh-TW" dirty="0" smtClean="0">
              <a:latin typeface="微軟正黑體" pitchFamily="34" charset="-120"/>
              <a:ea typeface="微軟正黑體" pitchFamily="34" charset="-120"/>
            </a:rPr>
            <a:t>目的</a:t>
          </a:r>
          <a:endParaRPr lang="zh-TW" altLang="en-US" dirty="0"/>
        </a:p>
      </dgm:t>
    </dgm:pt>
    <dgm:pt modelId="{11752D1C-D5D6-42C0-9004-E381182452E4}" type="parTrans" cxnId="{0650B0A3-D25E-46B7-BBB1-6D357C38886D}">
      <dgm:prSet/>
      <dgm:spPr/>
      <dgm:t>
        <a:bodyPr/>
        <a:lstStyle/>
        <a:p>
          <a:endParaRPr lang="zh-TW" altLang="en-US"/>
        </a:p>
      </dgm:t>
    </dgm:pt>
    <dgm:pt modelId="{92E42808-58B0-4C98-8192-D56E533C0A7B}" type="sibTrans" cxnId="{0650B0A3-D25E-46B7-BBB1-6D357C38886D}">
      <dgm:prSet/>
      <dgm:spPr/>
      <dgm:t>
        <a:bodyPr/>
        <a:lstStyle/>
        <a:p>
          <a:endParaRPr lang="zh-TW" altLang="en-US"/>
        </a:p>
      </dgm:t>
    </dgm:pt>
    <dgm:pt modelId="{3BBCCC80-534F-48D2-A37B-C14AD759F243}">
      <dgm:prSet phldrT="[文字]" custT="1"/>
      <dgm:spPr/>
      <dgm:t>
        <a:bodyPr/>
        <a:lstStyle/>
        <a:p>
          <a:r>
            <a:rPr lang="zh-TW" altLang="en-US" sz="1800" dirty="0" smtClean="0">
              <a:latin typeface="微軟正黑體" pitchFamily="34" charset="-120"/>
              <a:ea typeface="微軟正黑體" pitchFamily="34" charset="-120"/>
            </a:rPr>
            <a:t>為培養學生成為具有專業技能與實作經驗之人才，透過本校教師與業師協同教學實踐產學合作，協助本校學生具備職場競爭力，並透過進階就業學習課程，以強化學生實務執行能力</a:t>
          </a:r>
          <a:r>
            <a:rPr lang="zh-TW" altLang="en-US" sz="1600" dirty="0" smtClean="0">
              <a:latin typeface="微軟正黑體" pitchFamily="34" charset="-120"/>
              <a:ea typeface="微軟正黑體" pitchFamily="34" charset="-120"/>
            </a:rPr>
            <a:t>。</a:t>
          </a:r>
          <a:endParaRPr lang="zh-TW" altLang="en-US" sz="1600" dirty="0"/>
        </a:p>
      </dgm:t>
    </dgm:pt>
    <dgm:pt modelId="{6BCD739F-82BF-4EB5-A9BF-B9CDA32747D6}" type="parTrans" cxnId="{6CCBC72B-266F-46A3-B4A7-3C75FEE41410}">
      <dgm:prSet/>
      <dgm:spPr/>
      <dgm:t>
        <a:bodyPr/>
        <a:lstStyle/>
        <a:p>
          <a:endParaRPr lang="zh-TW" altLang="en-US"/>
        </a:p>
      </dgm:t>
    </dgm:pt>
    <dgm:pt modelId="{1DFB3F01-B9C6-48D2-8140-D8F75A91DE21}" type="sibTrans" cxnId="{6CCBC72B-266F-46A3-B4A7-3C75FEE41410}">
      <dgm:prSet/>
      <dgm:spPr/>
      <dgm:t>
        <a:bodyPr/>
        <a:lstStyle/>
        <a:p>
          <a:endParaRPr lang="zh-TW" altLang="en-US"/>
        </a:p>
      </dgm:t>
    </dgm:pt>
    <dgm:pt modelId="{A65FE637-750A-4B29-BEE7-00F2F9B14819}">
      <dgm:prSet phldrT="[文字]"/>
      <dgm:spPr/>
      <dgm:t>
        <a:bodyPr/>
        <a:lstStyle/>
        <a:p>
          <a:r>
            <a:rPr lang="zh-TW" altLang="en-US" dirty="0" smtClean="0">
              <a:latin typeface="微軟正黑體" pitchFamily="34" charset="-120"/>
              <a:ea typeface="微軟正黑體" pitchFamily="34" charset="-120"/>
            </a:rPr>
            <a:t>期望</a:t>
          </a:r>
          <a:endParaRPr lang="zh-TW" altLang="en-US" dirty="0"/>
        </a:p>
      </dgm:t>
    </dgm:pt>
    <dgm:pt modelId="{834BD067-342A-4E81-BBF9-D78F74692A95}" type="parTrans" cxnId="{DB720C3B-0DDB-45F9-BA76-49DF865E97F5}">
      <dgm:prSet/>
      <dgm:spPr/>
      <dgm:t>
        <a:bodyPr/>
        <a:lstStyle/>
        <a:p>
          <a:endParaRPr lang="zh-TW" altLang="en-US"/>
        </a:p>
      </dgm:t>
    </dgm:pt>
    <dgm:pt modelId="{E2B416CD-63D2-426F-9C21-3C6E554E8697}" type="sibTrans" cxnId="{DB720C3B-0DDB-45F9-BA76-49DF865E97F5}">
      <dgm:prSet/>
      <dgm:spPr/>
      <dgm:t>
        <a:bodyPr/>
        <a:lstStyle/>
        <a:p>
          <a:endParaRPr lang="zh-TW" altLang="en-US"/>
        </a:p>
      </dgm:t>
    </dgm:pt>
    <dgm:pt modelId="{806D2A3C-ADFE-4920-83BD-EEC3B9893367}">
      <dgm:prSet phldrT="[文字]" custT="1"/>
      <dgm:spPr/>
      <dgm:t>
        <a:bodyPr/>
        <a:lstStyle/>
        <a:p>
          <a:r>
            <a:rPr lang="zh-TW" altLang="en-US" sz="1800" dirty="0" smtClean="0">
              <a:latin typeface="微軟正黑體" pitchFamily="34" charset="-120"/>
              <a:ea typeface="微軟正黑體" pitchFamily="34" charset="-120"/>
            </a:rPr>
            <a:t>最終能夠提供優秀學生修習就業學程後直接就業之管道。使本校修讀本就業學程之學生能夠滿足鼎新</a:t>
          </a:r>
          <a:r>
            <a:rPr lang="en-US"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鼎捷集團發展所需之人才。</a:t>
          </a:r>
          <a:endParaRPr lang="zh-TW" altLang="en-US" sz="1800" dirty="0"/>
        </a:p>
      </dgm:t>
    </dgm:pt>
    <dgm:pt modelId="{021EF7E9-38F7-42A0-B782-80B8E07D9BEF}" type="parTrans" cxnId="{E3121A8E-3F73-49D8-9278-057FB211B4B7}">
      <dgm:prSet/>
      <dgm:spPr/>
      <dgm:t>
        <a:bodyPr/>
        <a:lstStyle/>
        <a:p>
          <a:endParaRPr lang="zh-TW" altLang="en-US"/>
        </a:p>
      </dgm:t>
    </dgm:pt>
    <dgm:pt modelId="{DDE5A850-DC0F-41B2-ACDA-BE2655A28B19}" type="sibTrans" cxnId="{E3121A8E-3F73-49D8-9278-057FB211B4B7}">
      <dgm:prSet/>
      <dgm:spPr/>
      <dgm:t>
        <a:bodyPr/>
        <a:lstStyle/>
        <a:p>
          <a:endParaRPr lang="zh-TW" altLang="en-US"/>
        </a:p>
      </dgm:t>
    </dgm:pt>
    <dgm:pt modelId="{153D829B-E0B1-44C2-BDE2-01138962E328}" type="pres">
      <dgm:prSet presAssocID="{EA6F80B8-146A-4956-833A-1EF6E75410B1}" presName="Name0" presStyleCnt="0">
        <dgm:presLayoutVars>
          <dgm:dir/>
          <dgm:animLvl val="lvl"/>
          <dgm:resizeHandles val="exact"/>
        </dgm:presLayoutVars>
      </dgm:prSet>
      <dgm:spPr/>
      <dgm:t>
        <a:bodyPr/>
        <a:lstStyle/>
        <a:p>
          <a:endParaRPr lang="zh-TW" altLang="en-US"/>
        </a:p>
      </dgm:t>
    </dgm:pt>
    <dgm:pt modelId="{8E4DF226-8D7F-4431-8116-A4D67E7D09DB}" type="pres">
      <dgm:prSet presAssocID="{0CCA662D-B80B-4EA8-BD0F-32A9F78BD772}" presName="linNode" presStyleCnt="0"/>
      <dgm:spPr/>
    </dgm:pt>
    <dgm:pt modelId="{C949598E-79C6-4C18-B3E0-EEE6915E7E70}" type="pres">
      <dgm:prSet presAssocID="{0CCA662D-B80B-4EA8-BD0F-32A9F78BD772}" presName="parentText" presStyleLbl="node1" presStyleIdx="0" presStyleCnt="3" custScaleX="277778" custScaleY="75605" custLinFactNeighborX="-11" custLinFactNeighborY="-152">
        <dgm:presLayoutVars>
          <dgm:chMax val="1"/>
          <dgm:bulletEnabled val="1"/>
        </dgm:presLayoutVars>
      </dgm:prSet>
      <dgm:spPr/>
      <dgm:t>
        <a:bodyPr/>
        <a:lstStyle/>
        <a:p>
          <a:endParaRPr lang="zh-TW" altLang="en-US"/>
        </a:p>
      </dgm:t>
    </dgm:pt>
    <dgm:pt modelId="{912F18E9-DCE3-42C3-BFC6-340FAD15D432}" type="pres">
      <dgm:prSet presAssocID="{A2866F31-C33D-4923-AF8F-105EAF13AB01}" presName="sp" presStyleCnt="0"/>
      <dgm:spPr/>
    </dgm:pt>
    <dgm:pt modelId="{FA8B2076-D910-4FDC-A6BE-CD6551DBE8D6}" type="pres">
      <dgm:prSet presAssocID="{1B9299B1-ABAC-4D15-B4F7-38F4056E5AA7}" presName="linNode" presStyleCnt="0"/>
      <dgm:spPr/>
    </dgm:pt>
    <dgm:pt modelId="{4D3B3209-6726-4625-86D8-FA2A5D2AA557}" type="pres">
      <dgm:prSet presAssocID="{1B9299B1-ABAC-4D15-B4F7-38F4056E5AA7}" presName="parentText" presStyleLbl="node1" presStyleIdx="1" presStyleCnt="3" custScaleX="56949">
        <dgm:presLayoutVars>
          <dgm:chMax val="1"/>
          <dgm:bulletEnabled val="1"/>
        </dgm:presLayoutVars>
      </dgm:prSet>
      <dgm:spPr/>
      <dgm:t>
        <a:bodyPr/>
        <a:lstStyle/>
        <a:p>
          <a:endParaRPr lang="zh-TW" altLang="en-US"/>
        </a:p>
      </dgm:t>
    </dgm:pt>
    <dgm:pt modelId="{572A1AB9-3F5C-4A75-96AD-DE2B4A369B97}" type="pres">
      <dgm:prSet presAssocID="{1B9299B1-ABAC-4D15-B4F7-38F4056E5AA7}" presName="descendantText" presStyleLbl="alignAccFollowNode1" presStyleIdx="0" presStyleCnt="2" custScaleX="128758" custScaleY="116980">
        <dgm:presLayoutVars>
          <dgm:bulletEnabled val="1"/>
        </dgm:presLayoutVars>
      </dgm:prSet>
      <dgm:spPr/>
      <dgm:t>
        <a:bodyPr/>
        <a:lstStyle/>
        <a:p>
          <a:endParaRPr lang="zh-TW" altLang="en-US"/>
        </a:p>
      </dgm:t>
    </dgm:pt>
    <dgm:pt modelId="{3580C4BB-3885-4908-8080-6CFA21582457}" type="pres">
      <dgm:prSet presAssocID="{92E42808-58B0-4C98-8192-D56E533C0A7B}" presName="sp" presStyleCnt="0"/>
      <dgm:spPr/>
    </dgm:pt>
    <dgm:pt modelId="{131CEA86-62AC-4944-A4FF-A31BFF416D06}" type="pres">
      <dgm:prSet presAssocID="{A65FE637-750A-4B29-BEE7-00F2F9B14819}" presName="linNode" presStyleCnt="0"/>
      <dgm:spPr/>
    </dgm:pt>
    <dgm:pt modelId="{A5CFDE3B-FD99-429E-AC6A-7E3F986E5016}" type="pres">
      <dgm:prSet presAssocID="{A65FE637-750A-4B29-BEE7-00F2F9B14819}" presName="parentText" presStyleLbl="node1" presStyleIdx="2" presStyleCnt="3" custScaleX="74404">
        <dgm:presLayoutVars>
          <dgm:chMax val="1"/>
          <dgm:bulletEnabled val="1"/>
        </dgm:presLayoutVars>
      </dgm:prSet>
      <dgm:spPr/>
      <dgm:t>
        <a:bodyPr/>
        <a:lstStyle/>
        <a:p>
          <a:endParaRPr lang="zh-TW" altLang="en-US"/>
        </a:p>
      </dgm:t>
    </dgm:pt>
    <dgm:pt modelId="{361F95F6-7248-492C-8423-77B4AE5F58F3}" type="pres">
      <dgm:prSet presAssocID="{A65FE637-750A-4B29-BEE7-00F2F9B14819}" presName="descendantText" presStyleLbl="alignAccFollowNode1" presStyleIdx="1" presStyleCnt="2" custScaleX="163781" custScaleY="121156">
        <dgm:presLayoutVars>
          <dgm:bulletEnabled val="1"/>
        </dgm:presLayoutVars>
      </dgm:prSet>
      <dgm:spPr/>
      <dgm:t>
        <a:bodyPr/>
        <a:lstStyle/>
        <a:p>
          <a:endParaRPr lang="zh-TW" altLang="en-US"/>
        </a:p>
      </dgm:t>
    </dgm:pt>
  </dgm:ptLst>
  <dgm:cxnLst>
    <dgm:cxn modelId="{9D73EA20-D46F-43FE-8FE3-32B26C35E0F9}" type="presOf" srcId="{A65FE637-750A-4B29-BEE7-00F2F9B14819}" destId="{A5CFDE3B-FD99-429E-AC6A-7E3F986E5016}" srcOrd="0" destOrd="0" presId="urn:microsoft.com/office/officeart/2005/8/layout/vList5"/>
    <dgm:cxn modelId="{3EA8FC5B-081B-4B7A-8FF7-7A0ED4A5C007}" type="presOf" srcId="{EA6F80B8-146A-4956-833A-1EF6E75410B1}" destId="{153D829B-E0B1-44C2-BDE2-01138962E328}" srcOrd="0" destOrd="0" presId="urn:microsoft.com/office/officeart/2005/8/layout/vList5"/>
    <dgm:cxn modelId="{E3121A8E-3F73-49D8-9278-057FB211B4B7}" srcId="{A65FE637-750A-4B29-BEE7-00F2F9B14819}" destId="{806D2A3C-ADFE-4920-83BD-EEC3B9893367}" srcOrd="0" destOrd="0" parTransId="{021EF7E9-38F7-42A0-B782-80B8E07D9BEF}" sibTransId="{DDE5A850-DC0F-41B2-ACDA-BE2655A28B19}"/>
    <dgm:cxn modelId="{6CCBC72B-266F-46A3-B4A7-3C75FEE41410}" srcId="{1B9299B1-ABAC-4D15-B4F7-38F4056E5AA7}" destId="{3BBCCC80-534F-48D2-A37B-C14AD759F243}" srcOrd="0" destOrd="0" parTransId="{6BCD739F-82BF-4EB5-A9BF-B9CDA32747D6}" sibTransId="{1DFB3F01-B9C6-48D2-8140-D8F75A91DE21}"/>
    <dgm:cxn modelId="{DB720C3B-0DDB-45F9-BA76-49DF865E97F5}" srcId="{EA6F80B8-146A-4956-833A-1EF6E75410B1}" destId="{A65FE637-750A-4B29-BEE7-00F2F9B14819}" srcOrd="2" destOrd="0" parTransId="{834BD067-342A-4E81-BBF9-D78F74692A95}" sibTransId="{E2B416CD-63D2-426F-9C21-3C6E554E8697}"/>
    <dgm:cxn modelId="{449907BF-6C4E-43BC-AD04-556B6D301D42}" type="presOf" srcId="{806D2A3C-ADFE-4920-83BD-EEC3B9893367}" destId="{361F95F6-7248-492C-8423-77B4AE5F58F3}" srcOrd="0" destOrd="0" presId="urn:microsoft.com/office/officeart/2005/8/layout/vList5"/>
    <dgm:cxn modelId="{AD1658AA-586D-478C-A279-494A39EFB27C}" type="presOf" srcId="{0CCA662D-B80B-4EA8-BD0F-32A9F78BD772}" destId="{C949598E-79C6-4C18-B3E0-EEE6915E7E70}" srcOrd="0" destOrd="0" presId="urn:microsoft.com/office/officeart/2005/8/layout/vList5"/>
    <dgm:cxn modelId="{90F4E291-41EC-46C8-ACC3-C686FB6DBC67}" type="presOf" srcId="{1B9299B1-ABAC-4D15-B4F7-38F4056E5AA7}" destId="{4D3B3209-6726-4625-86D8-FA2A5D2AA557}" srcOrd="0" destOrd="0" presId="urn:microsoft.com/office/officeart/2005/8/layout/vList5"/>
    <dgm:cxn modelId="{C2AF6334-3CE6-4AB3-83EF-1E8168DA2AC1}" type="presOf" srcId="{3BBCCC80-534F-48D2-A37B-C14AD759F243}" destId="{572A1AB9-3F5C-4A75-96AD-DE2B4A369B97}" srcOrd="0" destOrd="0" presId="urn:microsoft.com/office/officeart/2005/8/layout/vList5"/>
    <dgm:cxn modelId="{F33B4C5A-F2F3-4872-874C-F9FB962EBD35}" srcId="{EA6F80B8-146A-4956-833A-1EF6E75410B1}" destId="{0CCA662D-B80B-4EA8-BD0F-32A9F78BD772}" srcOrd="0" destOrd="0" parTransId="{B981900F-A3E1-4CAD-8330-D4ED2ECBEF67}" sibTransId="{A2866F31-C33D-4923-AF8F-105EAF13AB01}"/>
    <dgm:cxn modelId="{0650B0A3-D25E-46B7-BBB1-6D357C38886D}" srcId="{EA6F80B8-146A-4956-833A-1EF6E75410B1}" destId="{1B9299B1-ABAC-4D15-B4F7-38F4056E5AA7}" srcOrd="1" destOrd="0" parTransId="{11752D1C-D5D6-42C0-9004-E381182452E4}" sibTransId="{92E42808-58B0-4C98-8192-D56E533C0A7B}"/>
    <dgm:cxn modelId="{09C26926-D0B5-4620-A3AF-453AE211EDC7}" type="presParOf" srcId="{153D829B-E0B1-44C2-BDE2-01138962E328}" destId="{8E4DF226-8D7F-4431-8116-A4D67E7D09DB}" srcOrd="0" destOrd="0" presId="urn:microsoft.com/office/officeart/2005/8/layout/vList5"/>
    <dgm:cxn modelId="{18F0B2B6-9C84-48A5-8596-86D4B8B95B6E}" type="presParOf" srcId="{8E4DF226-8D7F-4431-8116-A4D67E7D09DB}" destId="{C949598E-79C6-4C18-B3E0-EEE6915E7E70}" srcOrd="0" destOrd="0" presId="urn:microsoft.com/office/officeart/2005/8/layout/vList5"/>
    <dgm:cxn modelId="{3E71DA23-450E-4106-B285-4146C162CA11}" type="presParOf" srcId="{153D829B-E0B1-44C2-BDE2-01138962E328}" destId="{912F18E9-DCE3-42C3-BFC6-340FAD15D432}" srcOrd="1" destOrd="0" presId="urn:microsoft.com/office/officeart/2005/8/layout/vList5"/>
    <dgm:cxn modelId="{9956A062-F5B8-4D50-BB21-FBC87D782162}" type="presParOf" srcId="{153D829B-E0B1-44C2-BDE2-01138962E328}" destId="{FA8B2076-D910-4FDC-A6BE-CD6551DBE8D6}" srcOrd="2" destOrd="0" presId="urn:microsoft.com/office/officeart/2005/8/layout/vList5"/>
    <dgm:cxn modelId="{88B0CC8D-3E6D-488A-983C-EC1EB1429CB7}" type="presParOf" srcId="{FA8B2076-D910-4FDC-A6BE-CD6551DBE8D6}" destId="{4D3B3209-6726-4625-86D8-FA2A5D2AA557}" srcOrd="0" destOrd="0" presId="urn:microsoft.com/office/officeart/2005/8/layout/vList5"/>
    <dgm:cxn modelId="{CCF0CBDD-6AE0-4D8C-AEA0-E59B08DF317D}" type="presParOf" srcId="{FA8B2076-D910-4FDC-A6BE-CD6551DBE8D6}" destId="{572A1AB9-3F5C-4A75-96AD-DE2B4A369B97}" srcOrd="1" destOrd="0" presId="urn:microsoft.com/office/officeart/2005/8/layout/vList5"/>
    <dgm:cxn modelId="{959DEFE3-D6D3-4E18-9A8C-283BEFCB8345}" type="presParOf" srcId="{153D829B-E0B1-44C2-BDE2-01138962E328}" destId="{3580C4BB-3885-4908-8080-6CFA21582457}" srcOrd="3" destOrd="0" presId="urn:microsoft.com/office/officeart/2005/8/layout/vList5"/>
    <dgm:cxn modelId="{EBA2023A-D58D-4864-B6E4-20A04325B319}" type="presParOf" srcId="{153D829B-E0B1-44C2-BDE2-01138962E328}" destId="{131CEA86-62AC-4944-A4FF-A31BFF416D06}" srcOrd="4" destOrd="0" presId="urn:microsoft.com/office/officeart/2005/8/layout/vList5"/>
    <dgm:cxn modelId="{08D6EDFA-EC9C-4286-94F3-C8405ACF7D74}" type="presParOf" srcId="{131CEA86-62AC-4944-A4FF-A31BFF416D06}" destId="{A5CFDE3B-FD99-429E-AC6A-7E3F986E5016}" srcOrd="0" destOrd="0" presId="urn:microsoft.com/office/officeart/2005/8/layout/vList5"/>
    <dgm:cxn modelId="{A834B1C2-4170-4DB5-A1E2-F41FE1591170}" type="presParOf" srcId="{131CEA86-62AC-4944-A4FF-A31BFF416D06}" destId="{361F95F6-7248-492C-8423-77B4AE5F58F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5300" cy="339725"/>
          </a:xfrm>
          <a:prstGeom prst="rect">
            <a:avLst/>
          </a:prstGeom>
        </p:spPr>
        <p:txBody>
          <a:bodyPr vert="horz" lIns="91488" tIns="45744" rIns="91488" bIns="45744" rtlCol="0"/>
          <a:lstStyle>
            <a:lvl1pPr algn="l">
              <a:defRPr kumimoji="0" sz="1200">
                <a:latin typeface="Arial" pitchFamily="34" charset="0"/>
                <a:ea typeface="+mn-ea"/>
              </a:defRPr>
            </a:lvl1pPr>
          </a:lstStyle>
          <a:p>
            <a:pPr>
              <a:defRPr/>
            </a:pPr>
            <a:endParaRPr lang="zh-TW" altLang="en-US"/>
          </a:p>
        </p:txBody>
      </p:sp>
      <p:sp>
        <p:nvSpPr>
          <p:cNvPr id="3" name="日期版面配置區 2"/>
          <p:cNvSpPr>
            <a:spLocks noGrp="1"/>
          </p:cNvSpPr>
          <p:nvPr>
            <p:ph type="dt" sz="quarter" idx="1"/>
          </p:nvPr>
        </p:nvSpPr>
        <p:spPr>
          <a:xfrm>
            <a:off x="5626100" y="0"/>
            <a:ext cx="4306888" cy="339725"/>
          </a:xfrm>
          <a:prstGeom prst="rect">
            <a:avLst/>
          </a:prstGeom>
        </p:spPr>
        <p:txBody>
          <a:bodyPr vert="horz" lIns="91488" tIns="45744" rIns="91488" bIns="45744" rtlCol="0"/>
          <a:lstStyle>
            <a:lvl1pPr algn="r">
              <a:defRPr kumimoji="0" sz="1200">
                <a:latin typeface="Arial" pitchFamily="34" charset="0"/>
                <a:ea typeface="+mn-ea"/>
              </a:defRPr>
            </a:lvl1pPr>
          </a:lstStyle>
          <a:p>
            <a:pPr>
              <a:defRPr/>
            </a:pPr>
            <a:fld id="{D8152BFB-05EA-46D7-AB7D-5D050ECAE042}" type="datetime1">
              <a:rPr lang="zh-TW" altLang="en-US"/>
              <a:pPr>
                <a:defRPr/>
              </a:pPr>
              <a:t>2019/10/15</a:t>
            </a:fld>
            <a:endParaRPr lang="zh-TW" altLang="en-US"/>
          </a:p>
        </p:txBody>
      </p:sp>
      <p:sp>
        <p:nvSpPr>
          <p:cNvPr id="4" name="頁尾版面配置區 3"/>
          <p:cNvSpPr>
            <a:spLocks noGrp="1"/>
          </p:cNvSpPr>
          <p:nvPr>
            <p:ph type="ftr" sz="quarter" idx="2"/>
          </p:nvPr>
        </p:nvSpPr>
        <p:spPr>
          <a:xfrm>
            <a:off x="0" y="6461125"/>
            <a:ext cx="4305300" cy="339725"/>
          </a:xfrm>
          <a:prstGeom prst="rect">
            <a:avLst/>
          </a:prstGeom>
        </p:spPr>
        <p:txBody>
          <a:bodyPr vert="horz" lIns="91488" tIns="45744" rIns="91488" bIns="45744" rtlCol="0" anchor="b"/>
          <a:lstStyle>
            <a:lvl1pPr algn="l">
              <a:defRPr kumimoji="0" sz="1200">
                <a:latin typeface="Arial" pitchFamily="34" charset="0"/>
                <a:ea typeface="+mn-ea"/>
              </a:defRPr>
            </a:lvl1pPr>
          </a:lstStyle>
          <a:p>
            <a:pPr>
              <a:defRPr/>
            </a:pPr>
            <a:endParaRPr lang="zh-TW" altLang="en-US"/>
          </a:p>
        </p:txBody>
      </p:sp>
      <p:sp>
        <p:nvSpPr>
          <p:cNvPr id="5" name="投影片編號版面配置區 4"/>
          <p:cNvSpPr>
            <a:spLocks noGrp="1"/>
          </p:cNvSpPr>
          <p:nvPr>
            <p:ph type="sldNum" sz="quarter" idx="3"/>
          </p:nvPr>
        </p:nvSpPr>
        <p:spPr>
          <a:xfrm>
            <a:off x="5626100" y="6461125"/>
            <a:ext cx="4306888" cy="339725"/>
          </a:xfrm>
          <a:prstGeom prst="rect">
            <a:avLst/>
          </a:prstGeom>
        </p:spPr>
        <p:txBody>
          <a:bodyPr vert="horz" lIns="91488" tIns="45744" rIns="91488" bIns="45744" rtlCol="0" anchor="b"/>
          <a:lstStyle>
            <a:lvl1pPr algn="r">
              <a:defRPr kumimoji="0" sz="1200">
                <a:latin typeface="Arial" pitchFamily="34" charset="0"/>
                <a:ea typeface="+mn-ea"/>
              </a:defRPr>
            </a:lvl1pPr>
          </a:lstStyle>
          <a:p>
            <a:pPr>
              <a:defRPr/>
            </a:pPr>
            <a:fld id="{BAFC008B-DFF3-4B02-A8EC-B8BCD2E3541A}" type="slidenum">
              <a:rPr lang="zh-TW" altLang="en-US"/>
              <a:pPr>
                <a:defRPr/>
              </a:pPr>
              <a:t>‹#›</a:t>
            </a:fld>
            <a:endParaRPr lang="zh-TW" altLang="en-US"/>
          </a:p>
        </p:txBody>
      </p:sp>
    </p:spTree>
    <p:extLst>
      <p:ext uri="{BB962C8B-B14F-4D97-AF65-F5344CB8AC3E}">
        <p14:creationId xmlns:p14="http://schemas.microsoft.com/office/powerpoint/2010/main" val="3843978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5300" cy="339725"/>
          </a:xfrm>
          <a:prstGeom prst="rect">
            <a:avLst/>
          </a:prstGeom>
        </p:spPr>
        <p:txBody>
          <a:bodyPr vert="horz" lIns="91488" tIns="45744" rIns="91488" bIns="45744" rtlCol="0"/>
          <a:lstStyle>
            <a:lvl1pPr algn="l">
              <a:defRPr kumimoji="0" sz="1200">
                <a:latin typeface="Arial" pitchFamily="34" charset="0"/>
                <a:ea typeface="+mn-ea"/>
              </a:defRPr>
            </a:lvl1pPr>
          </a:lstStyle>
          <a:p>
            <a:pPr>
              <a:defRPr/>
            </a:pPr>
            <a:endParaRPr lang="zh-TW" altLang="en-US"/>
          </a:p>
        </p:txBody>
      </p:sp>
      <p:sp>
        <p:nvSpPr>
          <p:cNvPr id="3" name="日期版面配置區 2"/>
          <p:cNvSpPr>
            <a:spLocks noGrp="1"/>
          </p:cNvSpPr>
          <p:nvPr>
            <p:ph type="dt" idx="1"/>
          </p:nvPr>
        </p:nvSpPr>
        <p:spPr>
          <a:xfrm>
            <a:off x="5626100" y="0"/>
            <a:ext cx="4306888" cy="339725"/>
          </a:xfrm>
          <a:prstGeom prst="rect">
            <a:avLst/>
          </a:prstGeom>
        </p:spPr>
        <p:txBody>
          <a:bodyPr vert="horz" lIns="91488" tIns="45744" rIns="91488" bIns="45744" rtlCol="0"/>
          <a:lstStyle>
            <a:lvl1pPr algn="r">
              <a:defRPr kumimoji="0" sz="1200">
                <a:latin typeface="Arial" pitchFamily="34" charset="0"/>
                <a:ea typeface="+mn-ea"/>
              </a:defRPr>
            </a:lvl1pPr>
          </a:lstStyle>
          <a:p>
            <a:pPr>
              <a:defRPr/>
            </a:pPr>
            <a:fld id="{45AB8A13-2A60-489C-84F8-3B2B9A6F4FC2}" type="datetime1">
              <a:rPr lang="zh-TW" altLang="en-US"/>
              <a:pPr>
                <a:defRPr/>
              </a:pPr>
              <a:t>2019/10/15</a:t>
            </a:fld>
            <a:endParaRPr lang="zh-TW" altLang="en-US"/>
          </a:p>
        </p:txBody>
      </p:sp>
      <p:sp>
        <p:nvSpPr>
          <p:cNvPr id="4" name="投影片圖像版面配置區 3"/>
          <p:cNvSpPr>
            <a:spLocks noGrp="1" noRot="1" noChangeAspect="1"/>
          </p:cNvSpPr>
          <p:nvPr>
            <p:ph type="sldImg" idx="2"/>
          </p:nvPr>
        </p:nvSpPr>
        <p:spPr>
          <a:xfrm>
            <a:off x="3267075" y="509588"/>
            <a:ext cx="3400425" cy="2551112"/>
          </a:xfrm>
          <a:prstGeom prst="rect">
            <a:avLst/>
          </a:prstGeom>
          <a:noFill/>
          <a:ln w="12700">
            <a:solidFill>
              <a:prstClr val="black"/>
            </a:solidFill>
          </a:ln>
        </p:spPr>
        <p:txBody>
          <a:bodyPr vert="horz" lIns="91488" tIns="45744" rIns="91488" bIns="45744" rtlCol="0" anchor="ctr"/>
          <a:lstStyle/>
          <a:p>
            <a:pPr lvl="0"/>
            <a:endParaRPr lang="zh-TW" altLang="en-US" noProof="0" smtClean="0"/>
          </a:p>
        </p:txBody>
      </p:sp>
      <p:sp>
        <p:nvSpPr>
          <p:cNvPr id="5" name="備忘稿版面配置區 4"/>
          <p:cNvSpPr>
            <a:spLocks noGrp="1"/>
          </p:cNvSpPr>
          <p:nvPr>
            <p:ph type="body" sz="quarter" idx="3"/>
          </p:nvPr>
        </p:nvSpPr>
        <p:spPr>
          <a:xfrm>
            <a:off x="993775" y="3232150"/>
            <a:ext cx="7947025" cy="3060700"/>
          </a:xfrm>
          <a:prstGeom prst="rect">
            <a:avLst/>
          </a:prstGeom>
        </p:spPr>
        <p:txBody>
          <a:bodyPr vert="horz" lIns="91488" tIns="45744" rIns="91488" bIns="45744"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6461125"/>
            <a:ext cx="4305300" cy="339725"/>
          </a:xfrm>
          <a:prstGeom prst="rect">
            <a:avLst/>
          </a:prstGeom>
        </p:spPr>
        <p:txBody>
          <a:bodyPr vert="horz" lIns="91488" tIns="45744" rIns="91488" bIns="45744" rtlCol="0" anchor="b"/>
          <a:lstStyle>
            <a:lvl1pPr algn="l">
              <a:defRPr kumimoji="0" sz="1200">
                <a:latin typeface="Arial" pitchFamily="34" charset="0"/>
                <a:ea typeface="+mn-ea"/>
              </a:defRPr>
            </a:lvl1pPr>
          </a:lstStyle>
          <a:p>
            <a:pPr>
              <a:defRPr/>
            </a:pPr>
            <a:endParaRPr lang="zh-TW" altLang="en-US"/>
          </a:p>
        </p:txBody>
      </p:sp>
      <p:sp>
        <p:nvSpPr>
          <p:cNvPr id="7" name="投影片編號版面配置區 6"/>
          <p:cNvSpPr>
            <a:spLocks noGrp="1"/>
          </p:cNvSpPr>
          <p:nvPr>
            <p:ph type="sldNum" sz="quarter" idx="5"/>
          </p:nvPr>
        </p:nvSpPr>
        <p:spPr>
          <a:xfrm>
            <a:off x="5626100" y="6461125"/>
            <a:ext cx="4306888" cy="339725"/>
          </a:xfrm>
          <a:prstGeom prst="rect">
            <a:avLst/>
          </a:prstGeom>
        </p:spPr>
        <p:txBody>
          <a:bodyPr vert="horz" lIns="91488" tIns="45744" rIns="91488" bIns="45744" rtlCol="0" anchor="b"/>
          <a:lstStyle>
            <a:lvl1pPr algn="r">
              <a:defRPr kumimoji="0" sz="1200">
                <a:latin typeface="Arial" pitchFamily="34" charset="0"/>
                <a:ea typeface="+mn-ea"/>
              </a:defRPr>
            </a:lvl1pPr>
          </a:lstStyle>
          <a:p>
            <a:pPr>
              <a:defRPr/>
            </a:pPr>
            <a:fld id="{9AFF4314-1E36-4742-8B8A-81BC894E9A3E}" type="slidenum">
              <a:rPr lang="zh-TW" altLang="en-US"/>
              <a:pPr>
                <a:defRPr/>
              </a:pPr>
              <a:t>‹#›</a:t>
            </a:fld>
            <a:endParaRPr lang="zh-TW" altLang="en-US"/>
          </a:p>
        </p:txBody>
      </p:sp>
    </p:spTree>
    <p:extLst>
      <p:ext uri="{BB962C8B-B14F-4D97-AF65-F5344CB8AC3E}">
        <p14:creationId xmlns:p14="http://schemas.microsoft.com/office/powerpoint/2010/main" val="1416994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5E374F0C-DA3E-47DC-971A-38EF1CFEB41E}" type="slidenum">
              <a:rPr lang="zh-TW" altLang="en-US">
                <a:solidFill>
                  <a:prstClr val="black"/>
                </a:solidFill>
              </a:rPr>
              <a:pPr>
                <a:defRPr/>
              </a:pPr>
              <a:t>1</a:t>
            </a:fld>
            <a:endParaRPr lang="zh-TW" altLang="en-US">
              <a:solidFill>
                <a:prstClr val="black"/>
              </a:solidFill>
            </a:endParaRPr>
          </a:p>
        </p:txBody>
      </p:sp>
    </p:spTree>
    <p:extLst>
      <p:ext uri="{BB962C8B-B14F-4D97-AF65-F5344CB8AC3E}">
        <p14:creationId xmlns:p14="http://schemas.microsoft.com/office/powerpoint/2010/main" val="3325916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241BFCBF-32B0-48A9-BC60-172FD06D3DE6}" type="slidenum">
              <a:rPr lang="zh-TW" altLang="en-US" smtClean="0"/>
              <a:pPr>
                <a:defRPr/>
              </a:pPr>
              <a:t>22</a:t>
            </a:fld>
            <a:endParaRPr lang="zh-TW" altLang="en-US"/>
          </a:p>
        </p:txBody>
      </p:sp>
    </p:spTree>
    <p:extLst>
      <p:ext uri="{BB962C8B-B14F-4D97-AF65-F5344CB8AC3E}">
        <p14:creationId xmlns:p14="http://schemas.microsoft.com/office/powerpoint/2010/main" val="286146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3649148A-2630-4A76-94CD-4EA58C55EBDE}" type="slidenum">
              <a:rPr lang="zh-TW" altLang="en-US" smtClean="0"/>
              <a:pPr>
                <a:defRPr/>
              </a:pPr>
              <a:t>2</a:t>
            </a:fld>
            <a:endParaRPr lang="zh-TW" altLang="en-US"/>
          </a:p>
        </p:txBody>
      </p:sp>
    </p:spTree>
    <p:extLst>
      <p:ext uri="{BB962C8B-B14F-4D97-AF65-F5344CB8AC3E}">
        <p14:creationId xmlns:p14="http://schemas.microsoft.com/office/powerpoint/2010/main" val="379399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6EE1D8BF-0385-4DF5-80C4-4C470F5C4E9E}" type="slidenum">
              <a:rPr lang="zh-TW" altLang="en-US" smtClean="0"/>
              <a:pPr>
                <a:defRPr/>
              </a:pPr>
              <a:t>3</a:t>
            </a:fld>
            <a:endParaRPr lang="zh-TW" altLang="en-US"/>
          </a:p>
        </p:txBody>
      </p:sp>
    </p:spTree>
    <p:extLst>
      <p:ext uri="{BB962C8B-B14F-4D97-AF65-F5344CB8AC3E}">
        <p14:creationId xmlns:p14="http://schemas.microsoft.com/office/powerpoint/2010/main" val="140170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F662CA45-5C90-4D8F-BFC1-C18186D76B81}" type="slidenum">
              <a:rPr lang="zh-TW" altLang="en-US" smtClean="0"/>
              <a:pPr>
                <a:defRPr/>
              </a:pPr>
              <a:t>7</a:t>
            </a:fld>
            <a:endParaRPr lang="zh-TW" altLang="en-US"/>
          </a:p>
        </p:txBody>
      </p:sp>
    </p:spTree>
    <p:extLst>
      <p:ext uri="{BB962C8B-B14F-4D97-AF65-F5344CB8AC3E}">
        <p14:creationId xmlns:p14="http://schemas.microsoft.com/office/powerpoint/2010/main" val="245663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solidFill>
                <a:schemeClr val="bg1"/>
              </a:solidFill>
            </a:endParaRPr>
          </a:p>
        </p:txBody>
      </p:sp>
      <p:sp>
        <p:nvSpPr>
          <p:cNvPr id="10957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DA4584-06B8-498C-838B-572FA877A4FB}" type="slidenum">
              <a:rPr lang="zh-TW" altLang="en-US" smtClean="0">
                <a:latin typeface="Arial" charset="0"/>
              </a:rPr>
              <a:pPr>
                <a:defRPr/>
              </a:pPr>
              <a:t>8</a:t>
            </a:fld>
            <a:endParaRPr lang="en-US" altLang="zh-TW" smtClean="0">
              <a:latin typeface="Arial" charset="0"/>
            </a:endParaRPr>
          </a:p>
        </p:txBody>
      </p:sp>
    </p:spTree>
    <p:extLst>
      <p:ext uri="{BB962C8B-B14F-4D97-AF65-F5344CB8AC3E}">
        <p14:creationId xmlns:p14="http://schemas.microsoft.com/office/powerpoint/2010/main" val="117931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solidFill>
                <a:schemeClr val="bg1"/>
              </a:solidFill>
            </a:endParaRPr>
          </a:p>
        </p:txBody>
      </p:sp>
      <p:sp>
        <p:nvSpPr>
          <p:cNvPr id="11059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D97A65-13C5-47B4-85B6-D8B1CA087201}" type="slidenum">
              <a:rPr lang="zh-TW" altLang="en-US" smtClean="0">
                <a:latin typeface="Arial" charset="0"/>
              </a:rPr>
              <a:pPr>
                <a:defRPr/>
              </a:pPr>
              <a:t>9</a:t>
            </a:fld>
            <a:endParaRPr lang="en-US" altLang="zh-TW" smtClean="0">
              <a:latin typeface="Arial" charset="0"/>
            </a:endParaRPr>
          </a:p>
        </p:txBody>
      </p:sp>
    </p:spTree>
    <p:extLst>
      <p:ext uri="{BB962C8B-B14F-4D97-AF65-F5344CB8AC3E}">
        <p14:creationId xmlns:p14="http://schemas.microsoft.com/office/powerpoint/2010/main" val="800230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986B0707-65BA-427A-B864-51632F14E407}" type="slidenum">
              <a:rPr lang="zh-TW" altLang="en-US" smtClean="0"/>
              <a:pPr>
                <a:defRPr/>
              </a:pPr>
              <a:t>14</a:t>
            </a:fld>
            <a:endParaRPr lang="zh-TW" altLang="en-US"/>
          </a:p>
        </p:txBody>
      </p:sp>
    </p:spTree>
    <p:extLst>
      <p:ext uri="{BB962C8B-B14F-4D97-AF65-F5344CB8AC3E}">
        <p14:creationId xmlns:p14="http://schemas.microsoft.com/office/powerpoint/2010/main" val="163144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6D82AB88-DA29-494A-8A87-5A12FFAF76AE}" type="slidenum">
              <a:rPr lang="zh-TW" altLang="en-US" smtClean="0"/>
              <a:pPr>
                <a:defRPr/>
              </a:pPr>
              <a:t>16</a:t>
            </a:fld>
            <a:endParaRPr lang="zh-TW" altLang="en-US"/>
          </a:p>
        </p:txBody>
      </p:sp>
    </p:spTree>
    <p:extLst>
      <p:ext uri="{BB962C8B-B14F-4D97-AF65-F5344CB8AC3E}">
        <p14:creationId xmlns:p14="http://schemas.microsoft.com/office/powerpoint/2010/main" val="495620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0A5184A0-7F19-4FF7-AEE4-977221BA11E1}" type="slidenum">
              <a:rPr lang="zh-TW" altLang="en-US" smtClean="0"/>
              <a:pPr>
                <a:defRPr/>
              </a:pPr>
              <a:t>17</a:t>
            </a:fld>
            <a:endParaRPr lang="zh-TW" altLang="en-US"/>
          </a:p>
        </p:txBody>
      </p:sp>
    </p:spTree>
    <p:extLst>
      <p:ext uri="{BB962C8B-B14F-4D97-AF65-F5344CB8AC3E}">
        <p14:creationId xmlns:p14="http://schemas.microsoft.com/office/powerpoint/2010/main" val="136558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29"/>
          <p:cNvSpPr>
            <a:spLocks noChangeArrowheads="1"/>
          </p:cNvSpPr>
          <p:nvPr userDrawn="1"/>
        </p:nvSpPr>
        <p:spPr bwMode="auto">
          <a:xfrm>
            <a:off x="0" y="3527425"/>
            <a:ext cx="9144000" cy="33575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en-US" smtClean="0"/>
          </a:p>
        </p:txBody>
      </p:sp>
      <p:sp>
        <p:nvSpPr>
          <p:cNvPr id="5" name="Rectangle 31"/>
          <p:cNvSpPr>
            <a:spLocks noChangeArrowheads="1"/>
          </p:cNvSpPr>
          <p:nvPr userDrawn="1"/>
        </p:nvSpPr>
        <p:spPr bwMode="gray">
          <a:xfrm>
            <a:off x="0" y="3141663"/>
            <a:ext cx="9144000" cy="431800"/>
          </a:xfrm>
          <a:prstGeom prst="rect">
            <a:avLst/>
          </a:prstGeom>
          <a:solidFill>
            <a:schemeClr val="tx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en-US" smtClean="0"/>
          </a:p>
        </p:txBody>
      </p:sp>
      <p:sp>
        <p:nvSpPr>
          <p:cNvPr id="6" name="Oval 30"/>
          <p:cNvSpPr>
            <a:spLocks noChangeArrowheads="1"/>
          </p:cNvSpPr>
          <p:nvPr userDrawn="1"/>
        </p:nvSpPr>
        <p:spPr bwMode="ltGray">
          <a:xfrm>
            <a:off x="1258888" y="4508500"/>
            <a:ext cx="4248150" cy="1800225"/>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defRPr/>
            </a:pPr>
            <a:endParaRPr kumimoji="0" lang="zh-TW" altLang="en-US">
              <a:latin typeface="Arial" pitchFamily="34" charset="0"/>
              <a:ea typeface="新細明體" pitchFamily="18" charset="-120"/>
            </a:endParaRPr>
          </a:p>
        </p:txBody>
      </p:sp>
      <p:pic>
        <p:nvPicPr>
          <p:cNvPr id="7"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358900"/>
            <a:ext cx="45847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11967\桌面\物件-45.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1447800"/>
            <a:ext cx="4586288"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733800" y="457200"/>
            <a:ext cx="5029200" cy="2286000"/>
          </a:xfrm>
          <a:effectLst>
            <a:outerShdw dist="53882" dir="2700000" algn="ctr" rotWithShape="0">
              <a:schemeClr val="bg2"/>
            </a:outerShdw>
          </a:effectLst>
        </p:spPr>
        <p:txBody>
          <a:bodyPr/>
          <a:lstStyle>
            <a:lvl1pPr algn="r">
              <a:defRPr sz="5400">
                <a:solidFill>
                  <a:schemeClr val="tx1"/>
                </a:solidFill>
              </a:defRPr>
            </a:lvl1pPr>
          </a:lstStyle>
          <a:p>
            <a:r>
              <a:rPr lang="en-US" altLang="zh-TW"/>
              <a:t>Click to edit </a:t>
            </a:r>
            <a:br>
              <a:rPr lang="en-US" altLang="zh-TW"/>
            </a:br>
            <a:r>
              <a:rPr lang="en-US" altLang="zh-TW"/>
              <a:t>Master title </a:t>
            </a:r>
            <a:br>
              <a:rPr lang="en-US" altLang="zh-TW"/>
            </a:br>
            <a:r>
              <a:rPr lang="en-US" altLang="zh-TW"/>
              <a:t>style</a:t>
            </a:r>
          </a:p>
        </p:txBody>
      </p:sp>
      <p:sp>
        <p:nvSpPr>
          <p:cNvPr id="3075" name="Rectangle 3"/>
          <p:cNvSpPr>
            <a:spLocks noGrp="1" noChangeArrowheads="1"/>
          </p:cNvSpPr>
          <p:nvPr>
            <p:ph type="subTitle" idx="1"/>
          </p:nvPr>
        </p:nvSpPr>
        <p:spPr bwMode="white">
          <a:xfrm>
            <a:off x="3810000" y="3124200"/>
            <a:ext cx="5334000" cy="457200"/>
          </a:xfrm>
        </p:spPr>
        <p:txBody>
          <a:bodyPr/>
          <a:lstStyle>
            <a:lvl1pPr marL="0" indent="0" algn="r">
              <a:buFont typeface="Wingdings" pitchFamily="2" charset="2"/>
              <a:buNone/>
              <a:defRPr sz="1800">
                <a:solidFill>
                  <a:schemeClr val="bg1"/>
                </a:solidFill>
              </a:defRPr>
            </a:lvl1pPr>
          </a:lstStyle>
          <a:p>
            <a:r>
              <a:rPr lang="zh-TW" altLang="en-US" smtClean="0"/>
              <a:t>按一下以編輯母片副標題樣式</a:t>
            </a:r>
            <a:endParaRPr lang="en-US" altLang="zh-TW" dirty="0"/>
          </a:p>
        </p:txBody>
      </p:sp>
      <p:sp>
        <p:nvSpPr>
          <p:cNvPr id="9" name="Rectangle 4"/>
          <p:cNvSpPr>
            <a:spLocks noGrp="1" noChangeArrowheads="1"/>
          </p:cNvSpPr>
          <p:nvPr>
            <p:ph type="dt" sz="half" idx="10"/>
          </p:nvPr>
        </p:nvSpPr>
        <p:spPr bwMode="auto">
          <a:xfrm>
            <a:off x="457200" y="6564313"/>
            <a:ext cx="2133600" cy="157162"/>
          </a:xfrm>
        </p:spPr>
        <p:txBody>
          <a:bodyPr/>
          <a:lstStyle>
            <a:lvl1pPr>
              <a:defRPr b="0">
                <a:latin typeface="Times New Roman" pitchFamily="18" charset="0"/>
              </a:defRPr>
            </a:lvl1pPr>
          </a:lstStyle>
          <a:p>
            <a:pPr>
              <a:defRPr/>
            </a:pPr>
            <a:r>
              <a:rPr lang="en-US" altLang="zh-TW"/>
              <a:t>www.im.cycu.edu.tw</a:t>
            </a:r>
          </a:p>
        </p:txBody>
      </p:sp>
      <p:sp>
        <p:nvSpPr>
          <p:cNvPr id="10" name="Rectangle 5"/>
          <p:cNvSpPr>
            <a:spLocks noGrp="1" noChangeArrowheads="1"/>
          </p:cNvSpPr>
          <p:nvPr>
            <p:ph type="ftr" sz="quarter" idx="11"/>
          </p:nvPr>
        </p:nvSpPr>
        <p:spPr>
          <a:xfrm>
            <a:off x="3124200" y="6550025"/>
            <a:ext cx="2895600" cy="171450"/>
          </a:xfrm>
        </p:spPr>
        <p:txBody>
          <a:bodyPr/>
          <a:lstStyle>
            <a:lvl1pPr algn="ctr">
              <a:defRPr b="0">
                <a:solidFill>
                  <a:schemeClr val="bg1"/>
                </a:solidFill>
                <a:latin typeface="Times New Roman" pitchFamily="18" charset="0"/>
              </a:defRPr>
            </a:lvl1pPr>
          </a:lstStyle>
          <a:p>
            <a:pPr>
              <a:defRPr/>
            </a:pPr>
            <a:endParaRPr lang="en-US" altLang="zh-TW"/>
          </a:p>
        </p:txBody>
      </p:sp>
      <p:sp>
        <p:nvSpPr>
          <p:cNvPr id="11" name="Rectangle 6"/>
          <p:cNvSpPr>
            <a:spLocks noGrp="1" noChangeArrowheads="1"/>
          </p:cNvSpPr>
          <p:nvPr>
            <p:ph type="sldNum" sz="quarter" idx="12"/>
          </p:nvPr>
        </p:nvSpPr>
        <p:spPr>
          <a:xfrm>
            <a:off x="6553200" y="6535738"/>
            <a:ext cx="2133600" cy="185737"/>
          </a:xfrm>
        </p:spPr>
        <p:txBody>
          <a:bodyPr/>
          <a:lstStyle>
            <a:lvl1pPr algn="r">
              <a:defRPr>
                <a:solidFill>
                  <a:schemeClr val="bg1"/>
                </a:solidFill>
                <a:latin typeface="Times New Roman" pitchFamily="18" charset="0"/>
              </a:defRPr>
            </a:lvl1pPr>
          </a:lstStyle>
          <a:p>
            <a:pPr>
              <a:defRPr/>
            </a:pPr>
            <a:fld id="{2E3D10FC-AD01-4FE0-A9C6-57E58374341A}" type="slidenum">
              <a:rPr lang="en-US" altLang="zh-TW"/>
              <a:pPr>
                <a:defRPr/>
              </a:pPr>
              <a:t>‹#›</a:t>
            </a:fld>
            <a:endParaRPr lang="en-US" altLang="zh-TW" dirty="0"/>
          </a:p>
        </p:txBody>
      </p:sp>
    </p:spTree>
    <p:extLst>
      <p:ext uri="{BB962C8B-B14F-4D97-AF65-F5344CB8AC3E}">
        <p14:creationId xmlns:p14="http://schemas.microsoft.com/office/powerpoint/2010/main" val="273196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TW"/>
              <a:t>www.im.cycu.edu.tw</a:t>
            </a:r>
            <a:endParaRPr lang="en-US" altLang="zh-TW" dirty="0"/>
          </a:p>
        </p:txBody>
      </p:sp>
      <p:sp>
        <p:nvSpPr>
          <p:cNvPr id="5" name="Rectangle 6"/>
          <p:cNvSpPr>
            <a:spLocks noGrp="1" noChangeArrowheads="1"/>
          </p:cNvSpPr>
          <p:nvPr>
            <p:ph type="sldNum" sz="quarter" idx="11"/>
          </p:nvPr>
        </p:nvSpPr>
        <p:spPr/>
        <p:txBody>
          <a:bodyPr/>
          <a:lstStyle>
            <a:lvl1pPr>
              <a:defRPr/>
            </a:lvl1pPr>
          </a:lstStyle>
          <a:p>
            <a:pPr>
              <a:defRPr/>
            </a:pPr>
            <a:fld id="{E18CBE23-1F5E-4678-A7A9-3DAB4F289372}" type="slidenum">
              <a:rPr lang="en-US" altLang="zh-TW"/>
              <a:pPr>
                <a:defRPr/>
              </a:pPr>
              <a:t>‹#›</a:t>
            </a:fld>
            <a:endParaRPr lang="en-US" altLang="zh-TW"/>
          </a:p>
        </p:txBody>
      </p:sp>
    </p:spTree>
    <p:extLst>
      <p:ext uri="{BB962C8B-B14F-4D97-AF65-F5344CB8AC3E}">
        <p14:creationId xmlns:p14="http://schemas.microsoft.com/office/powerpoint/2010/main" val="2196305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86550" y="152400"/>
            <a:ext cx="2076450" cy="6172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2" y="152400"/>
            <a:ext cx="6076950" cy="6172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TW"/>
              <a:t>www.im.cycu.edu.tw</a:t>
            </a:r>
            <a:endParaRPr lang="en-US" altLang="zh-TW" dirty="0"/>
          </a:p>
        </p:txBody>
      </p:sp>
      <p:sp>
        <p:nvSpPr>
          <p:cNvPr id="5" name="Rectangle 6"/>
          <p:cNvSpPr>
            <a:spLocks noGrp="1" noChangeArrowheads="1"/>
          </p:cNvSpPr>
          <p:nvPr>
            <p:ph type="sldNum" sz="quarter" idx="11"/>
          </p:nvPr>
        </p:nvSpPr>
        <p:spPr/>
        <p:txBody>
          <a:bodyPr/>
          <a:lstStyle>
            <a:lvl1pPr>
              <a:defRPr/>
            </a:lvl1pPr>
          </a:lstStyle>
          <a:p>
            <a:pPr>
              <a:defRPr/>
            </a:pPr>
            <a:fld id="{74ADBF93-0037-4E28-97E0-ADC03AC9CEA3}" type="slidenum">
              <a:rPr lang="en-US" altLang="zh-TW"/>
              <a:pPr>
                <a:defRPr/>
              </a:pPr>
              <a:t>‹#›</a:t>
            </a:fld>
            <a:endParaRPr lang="en-US" altLang="zh-TW"/>
          </a:p>
        </p:txBody>
      </p:sp>
    </p:spTree>
    <p:extLst>
      <p:ext uri="{BB962C8B-B14F-4D97-AF65-F5344CB8AC3E}">
        <p14:creationId xmlns:p14="http://schemas.microsoft.com/office/powerpoint/2010/main" val="80934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4"/>
            <a:ext cx="8305800" cy="563563"/>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447800"/>
            <a:ext cx="8153400" cy="4876800"/>
          </a:xfr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a:defRPr/>
            </a:lvl1pPr>
          </a:lstStyle>
          <a:p>
            <a:pPr>
              <a:defRPr/>
            </a:pPr>
            <a:r>
              <a:rPr lang="en-US" altLang="zh-TW"/>
              <a:t>www.im.cycu.edu.tw</a:t>
            </a:r>
            <a:endParaRPr lang="en-US" altLang="zh-TW" dirty="0"/>
          </a:p>
        </p:txBody>
      </p:sp>
      <p:sp>
        <p:nvSpPr>
          <p:cNvPr id="5" name="Rectangle 6"/>
          <p:cNvSpPr>
            <a:spLocks noGrp="1" noChangeArrowheads="1"/>
          </p:cNvSpPr>
          <p:nvPr>
            <p:ph type="sldNum" sz="quarter" idx="11"/>
          </p:nvPr>
        </p:nvSpPr>
        <p:spPr/>
        <p:txBody>
          <a:bodyPr/>
          <a:lstStyle>
            <a:lvl1pPr>
              <a:defRPr/>
            </a:lvl1pPr>
          </a:lstStyle>
          <a:p>
            <a:pPr>
              <a:defRPr/>
            </a:pPr>
            <a:fld id="{12342EBF-438B-410A-A0E4-ABACBE924DD6}" type="slidenum">
              <a:rPr lang="en-US" altLang="zh-TW"/>
              <a:pPr>
                <a:defRPr/>
              </a:pPr>
              <a:t>‹#›</a:t>
            </a:fld>
            <a:endParaRPr lang="en-US" altLang="zh-TW"/>
          </a:p>
        </p:txBody>
      </p:sp>
    </p:spTree>
    <p:extLst>
      <p:ext uri="{BB962C8B-B14F-4D97-AF65-F5344CB8AC3E}">
        <p14:creationId xmlns:p14="http://schemas.microsoft.com/office/powerpoint/2010/main" val="165423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TW"/>
              <a:t>www.im.cycu.edu.tw</a:t>
            </a:r>
            <a:endParaRPr lang="en-US" altLang="zh-TW" dirty="0"/>
          </a:p>
        </p:txBody>
      </p:sp>
      <p:sp>
        <p:nvSpPr>
          <p:cNvPr id="5" name="Rectangle 6"/>
          <p:cNvSpPr>
            <a:spLocks noGrp="1" noChangeArrowheads="1"/>
          </p:cNvSpPr>
          <p:nvPr>
            <p:ph type="sldNum" sz="quarter" idx="11"/>
          </p:nvPr>
        </p:nvSpPr>
        <p:spPr/>
        <p:txBody>
          <a:bodyPr/>
          <a:lstStyle>
            <a:lvl1pPr>
              <a:defRPr/>
            </a:lvl1pPr>
          </a:lstStyle>
          <a:p>
            <a:pPr>
              <a:defRPr/>
            </a:pPr>
            <a:fld id="{6AB65B7A-D87D-4164-AE02-AD5CEAF3BDA1}" type="slidenum">
              <a:rPr lang="en-US" altLang="zh-TW"/>
              <a:pPr>
                <a:defRPr/>
              </a:pPr>
              <a:t>‹#›</a:t>
            </a:fld>
            <a:endParaRPr lang="en-US" altLang="zh-TW"/>
          </a:p>
        </p:txBody>
      </p:sp>
    </p:spTree>
    <p:extLst>
      <p:ext uri="{BB962C8B-B14F-4D97-AF65-F5344CB8AC3E}">
        <p14:creationId xmlns:p14="http://schemas.microsoft.com/office/powerpoint/2010/main" val="361852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4"/>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lvl1pPr>
          </a:lstStyle>
          <a:p>
            <a:pPr>
              <a:defRPr/>
            </a:pPr>
            <a:r>
              <a:rPr lang="en-US" altLang="zh-TW"/>
              <a:t>www.im.cycu.edu.tw</a:t>
            </a:r>
            <a:endParaRPr lang="en-US" altLang="zh-TW" dirty="0"/>
          </a:p>
        </p:txBody>
      </p:sp>
      <p:sp>
        <p:nvSpPr>
          <p:cNvPr id="5" name="Rectangle 6"/>
          <p:cNvSpPr>
            <a:spLocks noGrp="1" noChangeArrowheads="1"/>
          </p:cNvSpPr>
          <p:nvPr>
            <p:ph type="sldNum" sz="quarter" idx="11"/>
          </p:nvPr>
        </p:nvSpPr>
        <p:spPr/>
        <p:txBody>
          <a:bodyPr/>
          <a:lstStyle>
            <a:lvl1pPr>
              <a:defRPr/>
            </a:lvl1pPr>
          </a:lstStyle>
          <a:p>
            <a:pPr>
              <a:defRPr/>
            </a:pPr>
            <a:fld id="{D0759641-4536-4723-8A88-E32574CA54E0}" type="slidenum">
              <a:rPr lang="en-US" altLang="zh-TW"/>
              <a:pPr>
                <a:defRPr/>
              </a:pPr>
              <a:t>‹#›</a:t>
            </a:fld>
            <a:endParaRPr lang="en-US" altLang="zh-TW"/>
          </a:p>
        </p:txBody>
      </p:sp>
    </p:spTree>
    <p:extLst>
      <p:ext uri="{BB962C8B-B14F-4D97-AF65-F5344CB8AC3E}">
        <p14:creationId xmlns:p14="http://schemas.microsoft.com/office/powerpoint/2010/main" val="127704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r>
              <a:rPr lang="en-US" altLang="zh-TW"/>
              <a:t>www.im.cycu.edu.tw</a:t>
            </a:r>
            <a:endParaRPr lang="en-US" altLang="zh-TW" dirty="0"/>
          </a:p>
        </p:txBody>
      </p:sp>
      <p:sp>
        <p:nvSpPr>
          <p:cNvPr id="6" name="Rectangle 6"/>
          <p:cNvSpPr>
            <a:spLocks noGrp="1" noChangeArrowheads="1"/>
          </p:cNvSpPr>
          <p:nvPr>
            <p:ph type="sldNum" sz="quarter" idx="11"/>
          </p:nvPr>
        </p:nvSpPr>
        <p:spPr/>
        <p:txBody>
          <a:bodyPr/>
          <a:lstStyle>
            <a:lvl1pPr>
              <a:defRPr/>
            </a:lvl1pPr>
          </a:lstStyle>
          <a:p>
            <a:pPr>
              <a:defRPr/>
            </a:pPr>
            <a:fld id="{8FD0B807-1C05-49D0-944C-DA3F2885C13C}" type="slidenum">
              <a:rPr lang="en-US" altLang="zh-TW"/>
              <a:pPr>
                <a:defRPr/>
              </a:pPr>
              <a:t>‹#›</a:t>
            </a:fld>
            <a:endParaRPr lang="en-US" altLang="zh-TW" dirty="0"/>
          </a:p>
        </p:txBody>
      </p:sp>
    </p:spTree>
    <p:extLst>
      <p:ext uri="{BB962C8B-B14F-4D97-AF65-F5344CB8AC3E}">
        <p14:creationId xmlns:p14="http://schemas.microsoft.com/office/powerpoint/2010/main" val="300186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lvl1pPr>
          </a:lstStyle>
          <a:p>
            <a:pPr>
              <a:defRPr/>
            </a:pPr>
            <a:r>
              <a:rPr lang="en-US" altLang="zh-TW"/>
              <a:t>www.im.cycu.edu.tw</a:t>
            </a:r>
            <a:endParaRPr lang="en-US" altLang="zh-TW" dirty="0"/>
          </a:p>
        </p:txBody>
      </p:sp>
      <p:sp>
        <p:nvSpPr>
          <p:cNvPr id="8" name="Rectangle 6"/>
          <p:cNvSpPr>
            <a:spLocks noGrp="1" noChangeArrowheads="1"/>
          </p:cNvSpPr>
          <p:nvPr>
            <p:ph type="sldNum" sz="quarter" idx="11"/>
          </p:nvPr>
        </p:nvSpPr>
        <p:spPr/>
        <p:txBody>
          <a:bodyPr/>
          <a:lstStyle>
            <a:lvl1pPr>
              <a:defRPr/>
            </a:lvl1pPr>
          </a:lstStyle>
          <a:p>
            <a:pPr>
              <a:defRPr/>
            </a:pPr>
            <a:fld id="{2CB05304-AE52-49B7-9543-AFEDA70A2E29}" type="slidenum">
              <a:rPr lang="en-US" altLang="zh-TW"/>
              <a:pPr>
                <a:defRPr/>
              </a:pPr>
              <a:t>‹#›</a:t>
            </a:fld>
            <a:endParaRPr lang="en-US" altLang="zh-TW"/>
          </a:p>
        </p:txBody>
      </p:sp>
    </p:spTree>
    <p:extLst>
      <p:ext uri="{BB962C8B-B14F-4D97-AF65-F5344CB8AC3E}">
        <p14:creationId xmlns:p14="http://schemas.microsoft.com/office/powerpoint/2010/main" val="95230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lvl1pPr>
          </a:lstStyle>
          <a:p>
            <a:pPr>
              <a:defRPr/>
            </a:pPr>
            <a:r>
              <a:rPr lang="en-US" altLang="zh-TW"/>
              <a:t>www.im.cycu.edu.tw</a:t>
            </a:r>
            <a:endParaRPr lang="en-US" altLang="zh-TW" dirty="0"/>
          </a:p>
        </p:txBody>
      </p:sp>
      <p:sp>
        <p:nvSpPr>
          <p:cNvPr id="4" name="Rectangle 6"/>
          <p:cNvSpPr>
            <a:spLocks noGrp="1" noChangeArrowheads="1"/>
          </p:cNvSpPr>
          <p:nvPr>
            <p:ph type="sldNum" sz="quarter" idx="11"/>
          </p:nvPr>
        </p:nvSpPr>
        <p:spPr/>
        <p:txBody>
          <a:bodyPr/>
          <a:lstStyle>
            <a:lvl1pPr>
              <a:defRPr/>
            </a:lvl1pPr>
          </a:lstStyle>
          <a:p>
            <a:pPr>
              <a:defRPr/>
            </a:pPr>
            <a:fld id="{B39D3266-5F3A-4974-A44F-268B25089D49}" type="slidenum">
              <a:rPr lang="en-US" altLang="zh-TW"/>
              <a:pPr>
                <a:defRPr/>
              </a:pPr>
              <a:t>‹#›</a:t>
            </a:fld>
            <a:endParaRPr lang="en-US" altLang="zh-TW"/>
          </a:p>
        </p:txBody>
      </p:sp>
    </p:spTree>
    <p:extLst>
      <p:ext uri="{BB962C8B-B14F-4D97-AF65-F5344CB8AC3E}">
        <p14:creationId xmlns:p14="http://schemas.microsoft.com/office/powerpoint/2010/main" val="16491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ltLang="zh-TW"/>
              <a:t>www.im.cycu.edu.tw</a:t>
            </a:r>
            <a:endParaRPr lang="en-US" altLang="zh-TW" dirty="0"/>
          </a:p>
        </p:txBody>
      </p:sp>
      <p:sp>
        <p:nvSpPr>
          <p:cNvPr id="3" name="Rectangle 6"/>
          <p:cNvSpPr>
            <a:spLocks noGrp="1" noChangeArrowheads="1"/>
          </p:cNvSpPr>
          <p:nvPr>
            <p:ph type="sldNum" sz="quarter" idx="11"/>
          </p:nvPr>
        </p:nvSpPr>
        <p:spPr/>
        <p:txBody>
          <a:bodyPr/>
          <a:lstStyle>
            <a:lvl1pPr>
              <a:defRPr/>
            </a:lvl1pPr>
          </a:lstStyle>
          <a:p>
            <a:pPr>
              <a:defRPr/>
            </a:pPr>
            <a:fld id="{12F16163-1596-46CA-9B82-34FDE77C96D8}" type="slidenum">
              <a:rPr lang="en-US" altLang="zh-TW"/>
              <a:pPr>
                <a:defRPr/>
              </a:pPr>
              <a:t>‹#›</a:t>
            </a:fld>
            <a:endParaRPr lang="en-US" altLang="zh-TW"/>
          </a:p>
        </p:txBody>
      </p:sp>
    </p:spTree>
    <p:extLst>
      <p:ext uri="{BB962C8B-B14F-4D97-AF65-F5344CB8AC3E}">
        <p14:creationId xmlns:p14="http://schemas.microsoft.com/office/powerpoint/2010/main" val="354235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r>
              <a:rPr lang="en-US" altLang="zh-TW"/>
              <a:t>www.im.cycu.edu.tw</a:t>
            </a:r>
            <a:endParaRPr lang="en-US" altLang="zh-TW" dirty="0"/>
          </a:p>
        </p:txBody>
      </p:sp>
      <p:sp>
        <p:nvSpPr>
          <p:cNvPr id="6" name="Rectangle 6"/>
          <p:cNvSpPr>
            <a:spLocks noGrp="1" noChangeArrowheads="1"/>
          </p:cNvSpPr>
          <p:nvPr>
            <p:ph type="sldNum" sz="quarter" idx="11"/>
          </p:nvPr>
        </p:nvSpPr>
        <p:spPr/>
        <p:txBody>
          <a:bodyPr/>
          <a:lstStyle>
            <a:lvl1pPr>
              <a:defRPr/>
            </a:lvl1pPr>
          </a:lstStyle>
          <a:p>
            <a:pPr>
              <a:defRPr/>
            </a:pPr>
            <a:fld id="{E89D93D1-37A2-4701-B993-AEEFF919F1AF}" type="slidenum">
              <a:rPr lang="en-US" altLang="zh-TW"/>
              <a:pPr>
                <a:defRPr/>
              </a:pPr>
              <a:t>‹#›</a:t>
            </a:fld>
            <a:endParaRPr lang="en-US" altLang="zh-TW"/>
          </a:p>
        </p:txBody>
      </p:sp>
    </p:spTree>
    <p:extLst>
      <p:ext uri="{BB962C8B-B14F-4D97-AF65-F5344CB8AC3E}">
        <p14:creationId xmlns:p14="http://schemas.microsoft.com/office/powerpoint/2010/main" val="25615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r>
              <a:rPr lang="en-US" altLang="zh-TW"/>
              <a:t>www.im.cycu.edu.tw</a:t>
            </a:r>
            <a:endParaRPr lang="en-US" altLang="zh-TW" dirty="0"/>
          </a:p>
        </p:txBody>
      </p:sp>
      <p:sp>
        <p:nvSpPr>
          <p:cNvPr id="6" name="Rectangle 6"/>
          <p:cNvSpPr>
            <a:spLocks noGrp="1" noChangeArrowheads="1"/>
          </p:cNvSpPr>
          <p:nvPr>
            <p:ph type="sldNum" sz="quarter" idx="11"/>
          </p:nvPr>
        </p:nvSpPr>
        <p:spPr/>
        <p:txBody>
          <a:bodyPr/>
          <a:lstStyle>
            <a:lvl1pPr>
              <a:defRPr/>
            </a:lvl1pPr>
          </a:lstStyle>
          <a:p>
            <a:pPr>
              <a:defRPr/>
            </a:pPr>
            <a:fld id="{F5340CF3-7022-4ED4-B3AD-C721C8BFFBEB}" type="slidenum">
              <a:rPr lang="en-US" altLang="zh-TW"/>
              <a:pPr>
                <a:defRPr/>
              </a:pPr>
              <a:t>‹#›</a:t>
            </a:fld>
            <a:endParaRPr lang="en-US" altLang="zh-TW"/>
          </a:p>
        </p:txBody>
      </p:sp>
    </p:spTree>
    <p:extLst>
      <p:ext uri="{BB962C8B-B14F-4D97-AF65-F5344CB8AC3E}">
        <p14:creationId xmlns:p14="http://schemas.microsoft.com/office/powerpoint/2010/main" val="51612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4"/>
          <p:cNvSpPr>
            <a:spLocks noChangeArrowheads="1"/>
          </p:cNvSpPr>
          <p:nvPr userDrawn="1"/>
        </p:nvSpPr>
        <p:spPr bwMode="ltGray">
          <a:xfrm>
            <a:off x="0" y="798513"/>
            <a:ext cx="9144000" cy="3127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en-US" smtClean="0"/>
          </a:p>
        </p:txBody>
      </p:sp>
      <p:sp>
        <p:nvSpPr>
          <p:cNvPr id="1027" name="Rectangle 35"/>
          <p:cNvSpPr>
            <a:spLocks noChangeArrowheads="1"/>
          </p:cNvSpPr>
          <p:nvPr userDrawn="1"/>
        </p:nvSpPr>
        <p:spPr bwMode="white">
          <a:xfrm>
            <a:off x="0" y="0"/>
            <a:ext cx="9144000" cy="836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en-US" smtClean="0"/>
          </a:p>
        </p:txBody>
      </p:sp>
      <p:grpSp>
        <p:nvGrpSpPr>
          <p:cNvPr id="1028" name="Group 36"/>
          <p:cNvGrpSpPr>
            <a:grpSpLocks/>
          </p:cNvGrpSpPr>
          <p:nvPr userDrawn="1"/>
        </p:nvGrpSpPr>
        <p:grpSpPr bwMode="auto">
          <a:xfrm>
            <a:off x="7308850" y="188913"/>
            <a:ext cx="1665288" cy="1512887"/>
            <a:chOff x="4604" y="119"/>
            <a:chExt cx="1049" cy="953"/>
          </a:xfrm>
        </p:grpSpPr>
        <p:sp>
          <p:nvSpPr>
            <p:cNvPr id="1061" name="Oval 37"/>
            <p:cNvSpPr>
              <a:spLocks noChangeArrowheads="1"/>
            </p:cNvSpPr>
            <p:nvPr userDrawn="1"/>
          </p:nvSpPr>
          <p:spPr bwMode="gray">
            <a:xfrm>
              <a:off x="4921" y="845"/>
              <a:ext cx="732" cy="227"/>
            </a:xfrm>
            <a:prstGeom prst="ellipse">
              <a:avLst/>
            </a:prstGeom>
            <a:gradFill rotWithShape="1">
              <a:gsLst>
                <a:gs pos="0">
                  <a:schemeClr val="tx1"/>
                </a:gs>
                <a:gs pos="100000">
                  <a:schemeClr val="tx1">
                    <a:gamma/>
                    <a:tint val="0"/>
                    <a:invGamma/>
                  </a:schemeClr>
                </a:gs>
              </a:gsLst>
              <a:lin ang="18900000" scaled="1"/>
            </a:gradFill>
            <a:ln w="9525">
              <a:noFill/>
              <a:round/>
              <a:headEnd/>
              <a:tailEnd/>
            </a:ln>
            <a:effectLst/>
          </p:spPr>
          <p:txBody>
            <a:bodyPr wrap="none" anchor="ctr"/>
            <a:lstStyle/>
            <a:p>
              <a:pPr>
                <a:defRPr/>
              </a:pPr>
              <a:endParaRPr kumimoji="0" lang="zh-TW" altLang="en-US">
                <a:latin typeface="Arial" pitchFamily="34" charset="0"/>
                <a:ea typeface="新細明體" pitchFamily="18" charset="-120"/>
              </a:endParaRPr>
            </a:p>
          </p:txBody>
        </p:sp>
        <p:sp>
          <p:nvSpPr>
            <p:cNvPr id="1037" name="Oval 38"/>
            <p:cNvSpPr>
              <a:spLocks noChangeArrowheads="1"/>
            </p:cNvSpPr>
            <p:nvPr userDrawn="1"/>
          </p:nvSpPr>
          <p:spPr bwMode="gray">
            <a:xfrm>
              <a:off x="4604" y="119"/>
              <a:ext cx="907" cy="907"/>
            </a:xfrm>
            <a:prstGeom prst="ellipse">
              <a:avLst/>
            </a:prstGeom>
            <a:solidFill>
              <a:schemeClr val="bg1"/>
            </a:solidFill>
            <a:ln>
              <a:noFill/>
            </a:ln>
            <a:effectLst>
              <a:outerShdw dist="74053" dir="1857825"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en-US" smtClean="0"/>
            </a:p>
          </p:txBody>
        </p:sp>
        <p:sp>
          <p:nvSpPr>
            <p:cNvPr id="1038" name="Freeform 39" descr="7"/>
            <p:cNvSpPr>
              <a:spLocks/>
            </p:cNvSpPr>
            <p:nvPr userDrawn="1"/>
          </p:nvSpPr>
          <p:spPr bwMode="gray">
            <a:xfrm>
              <a:off x="5061" y="281"/>
              <a:ext cx="417" cy="584"/>
            </a:xfrm>
            <a:custGeom>
              <a:avLst/>
              <a:gdLst>
                <a:gd name="T0" fmla="*/ 0 w 1348"/>
                <a:gd name="T1" fmla="*/ 0 h 1963"/>
                <a:gd name="T2" fmla="*/ 0 w 1348"/>
                <a:gd name="T3" fmla="*/ 0 h 1963"/>
                <a:gd name="T4" fmla="*/ 0 w 1348"/>
                <a:gd name="T5" fmla="*/ 0 h 1963"/>
                <a:gd name="T6" fmla="*/ 0 w 1348"/>
                <a:gd name="T7" fmla="*/ 0 h 1963"/>
                <a:gd name="T8" fmla="*/ 0 w 1348"/>
                <a:gd name="T9" fmla="*/ 0 h 1963"/>
                <a:gd name="T10" fmla="*/ 0 60000 65536"/>
                <a:gd name="T11" fmla="*/ 0 60000 65536"/>
                <a:gd name="T12" fmla="*/ 0 60000 65536"/>
                <a:gd name="T13" fmla="*/ 0 60000 65536"/>
                <a:gd name="T14" fmla="*/ 0 60000 65536"/>
                <a:gd name="T15" fmla="*/ 0 w 1348"/>
                <a:gd name="T16" fmla="*/ 0 h 1963"/>
                <a:gd name="T17" fmla="*/ 1348 w 1348"/>
                <a:gd name="T18" fmla="*/ 1963 h 1963"/>
              </a:gdLst>
              <a:ahLst/>
              <a:cxnLst>
                <a:cxn ang="T10">
                  <a:pos x="T0" y="T1"/>
                </a:cxn>
                <a:cxn ang="T11">
                  <a:pos x="T2" y="T3"/>
                </a:cxn>
                <a:cxn ang="T12">
                  <a:pos x="T4" y="T5"/>
                </a:cxn>
                <a:cxn ang="T13">
                  <a:pos x="T6" y="T7"/>
                </a:cxn>
                <a:cxn ang="T14">
                  <a:pos x="T8" y="T9"/>
                </a:cxn>
              </a:cxnLst>
              <a:rect l="T15" t="T16" r="T17" b="T18"/>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14">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76200">
                  <a:solidFill>
                    <a:srgbClr val="000000"/>
                  </a:solidFill>
                  <a:round/>
                  <a:headEnd/>
                  <a:tailEnd/>
                </a14:hiddenLine>
              </a:ext>
            </a:extLst>
          </p:spPr>
          <p:txBody>
            <a:bodyPr/>
            <a:lstStyle/>
            <a:p>
              <a:endParaRPr lang="zh-TW" altLang="en-US"/>
            </a:p>
          </p:txBody>
        </p:sp>
        <p:sp>
          <p:nvSpPr>
            <p:cNvPr id="1039" name="Freeform 40" descr="6"/>
            <p:cNvSpPr>
              <a:spLocks/>
            </p:cNvSpPr>
            <p:nvPr userDrawn="1"/>
          </p:nvSpPr>
          <p:spPr bwMode="gray">
            <a:xfrm>
              <a:off x="4770" y="149"/>
              <a:ext cx="560" cy="409"/>
            </a:xfrm>
            <a:custGeom>
              <a:avLst/>
              <a:gdLst>
                <a:gd name="T0" fmla="*/ 0 w 1810"/>
                <a:gd name="T1" fmla="*/ 0 h 1375"/>
                <a:gd name="T2" fmla="*/ 0 w 1810"/>
                <a:gd name="T3" fmla="*/ 0 h 1375"/>
                <a:gd name="T4" fmla="*/ 0 w 1810"/>
                <a:gd name="T5" fmla="*/ 0 h 1375"/>
                <a:gd name="T6" fmla="*/ 0 w 1810"/>
                <a:gd name="T7" fmla="*/ 0 h 1375"/>
                <a:gd name="T8" fmla="*/ 0 w 1810"/>
                <a:gd name="T9" fmla="*/ 0 h 1375"/>
                <a:gd name="T10" fmla="*/ 0 60000 65536"/>
                <a:gd name="T11" fmla="*/ 0 60000 65536"/>
                <a:gd name="T12" fmla="*/ 0 60000 65536"/>
                <a:gd name="T13" fmla="*/ 0 60000 65536"/>
                <a:gd name="T14" fmla="*/ 0 60000 65536"/>
                <a:gd name="T15" fmla="*/ 0 w 1810"/>
                <a:gd name="T16" fmla="*/ 0 h 1375"/>
                <a:gd name="T17" fmla="*/ 1810 w 1810"/>
                <a:gd name="T18" fmla="*/ 1375 h 1375"/>
              </a:gdLst>
              <a:ahLst/>
              <a:cxnLst>
                <a:cxn ang="T10">
                  <a:pos x="T0" y="T1"/>
                </a:cxn>
                <a:cxn ang="T11">
                  <a:pos x="T2" y="T3"/>
                </a:cxn>
                <a:cxn ang="T12">
                  <a:pos x="T4" y="T5"/>
                </a:cxn>
                <a:cxn ang="T13">
                  <a:pos x="T6" y="T7"/>
                </a:cxn>
                <a:cxn ang="T14">
                  <a:pos x="T8" y="T9"/>
                </a:cxn>
              </a:cxnLst>
              <a:rect l="T15" t="T16" r="T17" b="T18"/>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15">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76200">
                  <a:solidFill>
                    <a:srgbClr val="000000"/>
                  </a:solidFill>
                  <a:round/>
                  <a:headEnd/>
                  <a:tailEnd/>
                </a14:hiddenLine>
              </a:ext>
            </a:extLst>
          </p:spPr>
          <p:txBody>
            <a:bodyPr/>
            <a:lstStyle/>
            <a:p>
              <a:endParaRPr lang="zh-TW" altLang="en-US"/>
            </a:p>
          </p:txBody>
        </p:sp>
        <p:sp>
          <p:nvSpPr>
            <p:cNvPr id="1040" name="Freeform 41" descr="10"/>
            <p:cNvSpPr>
              <a:spLocks/>
            </p:cNvSpPr>
            <p:nvPr userDrawn="1"/>
          </p:nvSpPr>
          <p:spPr bwMode="gray">
            <a:xfrm>
              <a:off x="4623" y="286"/>
              <a:ext cx="411" cy="569"/>
            </a:xfrm>
            <a:custGeom>
              <a:avLst/>
              <a:gdLst>
                <a:gd name="T0" fmla="*/ 0 w 1325"/>
                <a:gd name="T1" fmla="*/ 0 h 1910"/>
                <a:gd name="T2" fmla="*/ 0 w 1325"/>
                <a:gd name="T3" fmla="*/ 0 h 1910"/>
                <a:gd name="T4" fmla="*/ 0 w 1325"/>
                <a:gd name="T5" fmla="*/ 0 h 1910"/>
                <a:gd name="T6" fmla="*/ 0 w 1325"/>
                <a:gd name="T7" fmla="*/ 0 h 1910"/>
                <a:gd name="T8" fmla="*/ 0 w 1325"/>
                <a:gd name="T9" fmla="*/ 0 h 1910"/>
                <a:gd name="T10" fmla="*/ 0 60000 65536"/>
                <a:gd name="T11" fmla="*/ 0 60000 65536"/>
                <a:gd name="T12" fmla="*/ 0 60000 65536"/>
                <a:gd name="T13" fmla="*/ 0 60000 65536"/>
                <a:gd name="T14" fmla="*/ 0 60000 65536"/>
                <a:gd name="T15" fmla="*/ 0 w 1325"/>
                <a:gd name="T16" fmla="*/ 0 h 1910"/>
                <a:gd name="T17" fmla="*/ 1325 w 1325"/>
                <a:gd name="T18" fmla="*/ 1910 h 1910"/>
              </a:gdLst>
              <a:ahLst/>
              <a:cxnLst>
                <a:cxn ang="T10">
                  <a:pos x="T0" y="T1"/>
                </a:cxn>
                <a:cxn ang="T11">
                  <a:pos x="T2" y="T3"/>
                </a:cxn>
                <a:cxn ang="T12">
                  <a:pos x="T4" y="T5"/>
                </a:cxn>
                <a:cxn ang="T13">
                  <a:pos x="T6" y="T7"/>
                </a:cxn>
                <a:cxn ang="T14">
                  <a:pos x="T8" y="T9"/>
                </a:cxn>
              </a:cxnLst>
              <a:rect l="T15" t="T16" r="T17" b="T18"/>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16">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76200">
                  <a:solidFill>
                    <a:srgbClr val="000000"/>
                  </a:solidFill>
                  <a:round/>
                  <a:headEnd/>
                  <a:tailEnd/>
                </a14:hiddenLine>
              </a:ext>
            </a:extLst>
          </p:spPr>
          <p:txBody>
            <a:bodyPr/>
            <a:lstStyle/>
            <a:p>
              <a:endParaRPr lang="zh-TW" altLang="en-US"/>
            </a:p>
          </p:txBody>
        </p:sp>
        <p:sp>
          <p:nvSpPr>
            <p:cNvPr id="1041" name="Freeform 42" descr="9"/>
            <p:cNvSpPr>
              <a:spLocks/>
            </p:cNvSpPr>
            <p:nvPr userDrawn="1"/>
          </p:nvSpPr>
          <p:spPr bwMode="gray">
            <a:xfrm>
              <a:off x="4762" y="583"/>
              <a:ext cx="577" cy="416"/>
            </a:xfrm>
            <a:custGeom>
              <a:avLst/>
              <a:gdLst>
                <a:gd name="T0" fmla="*/ 0 w 1866"/>
                <a:gd name="T1" fmla="*/ 0 h 1398"/>
                <a:gd name="T2" fmla="*/ 0 w 1866"/>
                <a:gd name="T3" fmla="*/ 0 h 1398"/>
                <a:gd name="T4" fmla="*/ 0 w 1866"/>
                <a:gd name="T5" fmla="*/ 0 h 1398"/>
                <a:gd name="T6" fmla="*/ 0 w 1866"/>
                <a:gd name="T7" fmla="*/ 0 h 1398"/>
                <a:gd name="T8" fmla="*/ 0 w 1866"/>
                <a:gd name="T9" fmla="*/ 0 h 1398"/>
                <a:gd name="T10" fmla="*/ 0 60000 65536"/>
                <a:gd name="T11" fmla="*/ 0 60000 65536"/>
                <a:gd name="T12" fmla="*/ 0 60000 65536"/>
                <a:gd name="T13" fmla="*/ 0 60000 65536"/>
                <a:gd name="T14" fmla="*/ 0 60000 65536"/>
                <a:gd name="T15" fmla="*/ 0 w 1866"/>
                <a:gd name="T16" fmla="*/ 0 h 1398"/>
                <a:gd name="T17" fmla="*/ 1866 w 1866"/>
                <a:gd name="T18" fmla="*/ 1398 h 1398"/>
              </a:gdLst>
              <a:ahLst/>
              <a:cxnLst>
                <a:cxn ang="T10">
                  <a:pos x="T0" y="T1"/>
                </a:cxn>
                <a:cxn ang="T11">
                  <a:pos x="T2" y="T3"/>
                </a:cxn>
                <a:cxn ang="T12">
                  <a:pos x="T4" y="T5"/>
                </a:cxn>
                <a:cxn ang="T13">
                  <a:pos x="T6" y="T7"/>
                </a:cxn>
                <a:cxn ang="T14">
                  <a:pos x="T8" y="T9"/>
                </a:cxn>
              </a:cxnLst>
              <a:rect l="T15" t="T16" r="T17" b="T18"/>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17">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76200">
                  <a:solidFill>
                    <a:srgbClr val="000000"/>
                  </a:solidFill>
                  <a:round/>
                  <a:headEnd/>
                  <a:tailEnd/>
                </a14:hiddenLine>
              </a:ext>
            </a:extLst>
          </p:spPr>
          <p:txBody>
            <a:bodyPr/>
            <a:lstStyle/>
            <a:p>
              <a:endParaRPr lang="zh-TW" altLang="en-US"/>
            </a:p>
          </p:txBody>
        </p:sp>
      </p:grpSp>
      <p:sp>
        <p:nvSpPr>
          <p:cNvPr id="1029" name="Rectangle 3"/>
          <p:cNvSpPr>
            <a:spLocks noGrp="1" noChangeArrowheads="1"/>
          </p:cNvSpPr>
          <p:nvPr>
            <p:ph type="body" idx="1"/>
          </p:nvPr>
        </p:nvSpPr>
        <p:spPr bwMode="auto">
          <a:xfrm>
            <a:off x="457200" y="1447800"/>
            <a:ext cx="815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 name="Rectangle 4"/>
          <p:cNvSpPr>
            <a:spLocks noGrp="1" noChangeArrowheads="1"/>
          </p:cNvSpPr>
          <p:nvPr>
            <p:ph type="dt" sz="half" idx="2"/>
          </p:nvPr>
        </p:nvSpPr>
        <p:spPr bwMode="white">
          <a:xfrm>
            <a:off x="457200" y="838200"/>
            <a:ext cx="6324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b="1">
                <a:solidFill>
                  <a:schemeClr val="bg1"/>
                </a:solidFill>
                <a:latin typeface="+mn-lt"/>
                <a:ea typeface="新細明體" pitchFamily="18" charset="-120"/>
              </a:defRPr>
            </a:lvl1pPr>
          </a:lstStyle>
          <a:p>
            <a:pPr>
              <a:defRPr/>
            </a:pPr>
            <a:r>
              <a:rPr lang="en-US" altLang="zh-TW"/>
              <a:t>www.im.cycu.edu.tw</a:t>
            </a:r>
            <a:endParaRPr lang="en-US" altLang="zh-TW" dirty="0"/>
          </a:p>
        </p:txBody>
      </p:sp>
      <p:sp>
        <p:nvSpPr>
          <p:cNvPr id="3" name="Rectangle 5"/>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b="1">
                <a:latin typeface="+mn-lt"/>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705600" y="6477000"/>
            <a:ext cx="2133600"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atin typeface="+mn-lt"/>
                <a:ea typeface="新細明體" pitchFamily="18" charset="-120"/>
              </a:defRPr>
            </a:lvl1pPr>
          </a:lstStyle>
          <a:p>
            <a:pPr>
              <a:defRPr/>
            </a:pPr>
            <a:fld id="{C51C27C1-271C-4906-A77B-5219E3801F21}" type="slidenum">
              <a:rPr lang="en-US" altLang="zh-TW"/>
              <a:pPr>
                <a:defRPr/>
              </a:pPr>
              <a:t>‹#›</a:t>
            </a:fld>
            <a:endParaRPr lang="en-US" altLang="zh-TW"/>
          </a:p>
        </p:txBody>
      </p:sp>
      <p:sp>
        <p:nvSpPr>
          <p:cNvPr id="1033" name="Rectangle 2"/>
          <p:cNvSpPr>
            <a:spLocks noGrp="1" noChangeArrowheads="1"/>
          </p:cNvSpPr>
          <p:nvPr>
            <p:ph type="title"/>
          </p:nvPr>
        </p:nvSpPr>
        <p:spPr bwMode="auto">
          <a:xfrm>
            <a:off x="457200" y="152400"/>
            <a:ext cx="8305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pic>
        <p:nvPicPr>
          <p:cNvPr id="1034" name="Picture 16"/>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315200" y="215900"/>
            <a:ext cx="1384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7" descr="C:\Documents and Settings\11967\桌面\物件-45.png"/>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315200" y="228600"/>
            <a:ext cx="13858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 id="2147484975" r:id="rId12"/>
  </p:sldLayoutIdLst>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fontAlgn="base">
        <a:spcBef>
          <a:spcPct val="0"/>
        </a:spcBef>
        <a:spcAft>
          <a:spcPct val="0"/>
        </a:spcAft>
        <a:defRPr sz="3200" b="1">
          <a:solidFill>
            <a:schemeClr val="bg1"/>
          </a:solidFill>
          <a:latin typeface="Verdana" pitchFamily="34" charset="0"/>
        </a:defRPr>
      </a:lvl6pPr>
      <a:lvl7pPr marL="914400" algn="ctr" rtl="0" fontAlgn="base">
        <a:spcBef>
          <a:spcPct val="0"/>
        </a:spcBef>
        <a:spcAft>
          <a:spcPct val="0"/>
        </a:spcAft>
        <a:defRPr sz="3200" b="1">
          <a:solidFill>
            <a:schemeClr val="bg1"/>
          </a:solidFill>
          <a:latin typeface="Verdana" pitchFamily="34" charset="0"/>
        </a:defRPr>
      </a:lvl7pPr>
      <a:lvl8pPr marL="1371600" algn="ctr" rtl="0" fontAlgn="base">
        <a:spcBef>
          <a:spcPct val="0"/>
        </a:spcBef>
        <a:spcAft>
          <a:spcPct val="0"/>
        </a:spcAft>
        <a:defRPr sz="3200" b="1">
          <a:solidFill>
            <a:schemeClr val="bg1"/>
          </a:solidFill>
          <a:latin typeface="Verdana" pitchFamily="34" charset="0"/>
        </a:defRPr>
      </a:lvl8pPr>
      <a:lvl9pPr marL="1828800" algn="ctr"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hyperlink" Target="https://www.104.com.tw/jb/career/department/view?sid=5060000000&amp;mid=480109&amp;degree=3"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ogi.com.tw/" TargetMode="External"/><Relationship Id="rId7" Type="http://schemas.openxmlformats.org/officeDocument/2006/relationships/hyperlink" Target="https://tw.voicetube.com/" TargetMode="External"/><Relationship Id="rId2" Type="http://schemas.openxmlformats.org/officeDocument/2006/relationships/hyperlink" Target="https://www.umbrellaking.tw/" TargetMode="External"/><Relationship Id="rId1" Type="http://schemas.openxmlformats.org/officeDocument/2006/relationships/slideLayout" Target="../slideLayouts/slideLayout2.xml"/><Relationship Id="rId6" Type="http://schemas.openxmlformats.org/officeDocument/2006/relationships/hyperlink" Target="http://dailyview.tw/" TargetMode="External"/><Relationship Id="rId5" Type="http://schemas.openxmlformats.org/officeDocument/2006/relationships/hyperlink" Target="http://www.travelbala.com/" TargetMode="External"/><Relationship Id="rId4" Type="http://schemas.openxmlformats.org/officeDocument/2006/relationships/hyperlink" Target="http://www.ltc.tw/Pages/index.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subTitle" idx="1"/>
          </p:nvPr>
        </p:nvSpPr>
        <p:spPr>
          <a:xfrm>
            <a:off x="3886200" y="3243263"/>
            <a:ext cx="5167313" cy="414337"/>
          </a:xfrm>
        </p:spPr>
        <p:txBody>
          <a:bodyPr/>
          <a:lstStyle/>
          <a:p>
            <a:pPr eaLnBrk="1" hangingPunct="1">
              <a:lnSpc>
                <a:spcPct val="80000"/>
              </a:lnSpc>
            </a:pPr>
            <a:r>
              <a:rPr lang="en-US" altLang="zh-TW" dirty="0">
                <a:ea typeface="新細明體" charset="-120"/>
              </a:rPr>
              <a:t>im.cycu.edu.tw </a:t>
            </a:r>
            <a:endParaRPr lang="en-US" altLang="zh-TW" dirty="0" smtClean="0">
              <a:ea typeface="新細明體" charset="-120"/>
            </a:endParaRPr>
          </a:p>
        </p:txBody>
      </p:sp>
      <p:sp>
        <p:nvSpPr>
          <p:cNvPr id="1433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23188D7C-20D9-4A89-A140-A205D0E42897}" type="slidenum">
              <a:rPr lang="en-US" altLang="zh-TW" sz="1000" b="0" smtClean="0">
                <a:solidFill>
                  <a:srgbClr val="FFFFFF"/>
                </a:solidFill>
                <a:latin typeface="Times New Roman" pitchFamily="18" charset="0"/>
                <a:ea typeface="新細明體" charset="-120"/>
              </a:rPr>
              <a:pPr eaLnBrk="1" hangingPunct="1">
                <a:spcBef>
                  <a:spcPct val="0"/>
                </a:spcBef>
                <a:buClrTx/>
                <a:buFontTx/>
                <a:buNone/>
              </a:pPr>
              <a:t>1</a:t>
            </a:fld>
            <a:endParaRPr lang="en-US" altLang="zh-TW" sz="1000" b="0" smtClean="0">
              <a:solidFill>
                <a:srgbClr val="FFFFFF"/>
              </a:solidFill>
              <a:latin typeface="Times New Roman" pitchFamily="18" charset="0"/>
              <a:ea typeface="新細明體" charset="-120"/>
            </a:endParaRPr>
          </a:p>
        </p:txBody>
      </p:sp>
      <p:sp>
        <p:nvSpPr>
          <p:cNvPr id="14340" name="文字方塊 12"/>
          <p:cNvSpPr txBox="1">
            <a:spLocks noChangeArrowheads="1"/>
          </p:cNvSpPr>
          <p:nvPr/>
        </p:nvSpPr>
        <p:spPr bwMode="auto">
          <a:xfrm>
            <a:off x="4572000" y="609600"/>
            <a:ext cx="4343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zh-TW" altLang="en-US" sz="6600" b="0">
                <a:solidFill>
                  <a:srgbClr val="002060"/>
                </a:solidFill>
                <a:latin typeface="標楷體" pitchFamily="65" charset="-120"/>
                <a:ea typeface="標楷體" pitchFamily="65" charset="-120"/>
              </a:rPr>
              <a:t> </a:t>
            </a:r>
            <a:endParaRPr lang="zh-TW" altLang="en-US" sz="6600" b="0">
              <a:solidFill>
                <a:srgbClr val="002060"/>
              </a:solidFill>
              <a:latin typeface="GungsuhChe" pitchFamily="49" charset="-127"/>
              <a:ea typeface="GungsuhChe" pitchFamily="49" charset="-127"/>
            </a:endParaRPr>
          </a:p>
        </p:txBody>
      </p:sp>
      <p:sp>
        <p:nvSpPr>
          <p:cNvPr id="7" name="Rectangle 2"/>
          <p:cNvSpPr txBox="1">
            <a:spLocks noChangeArrowheads="1"/>
          </p:cNvSpPr>
          <p:nvPr/>
        </p:nvSpPr>
        <p:spPr bwMode="auto">
          <a:xfrm>
            <a:off x="3733800" y="457200"/>
            <a:ext cx="5029200" cy="2286000"/>
          </a:xfrm>
          <a:prstGeom prst="rect">
            <a:avLst/>
          </a:prstGeom>
          <a:noFill/>
          <a:ln w="9525">
            <a:noFill/>
            <a:miter lim="800000"/>
            <a:headEnd/>
            <a:tailEnd/>
          </a:ln>
          <a:effectLst>
            <a:outerShdw dist="53882" dir="2700000" algn="ctr" rotWithShape="0">
              <a:schemeClr val="bg2"/>
            </a:outerShdw>
          </a:effectLst>
        </p:spPr>
        <p:txBody>
          <a:bodyPr anchor="ctr"/>
          <a:lstStyle>
            <a:lvl1pPr algn="r">
              <a:defRPr sz="5400">
                <a:solidFill>
                  <a:schemeClr val="tx1"/>
                </a:solidFill>
              </a:defRPr>
            </a:lvl1pPr>
          </a:lstStyle>
          <a:p>
            <a:pPr eaLnBrk="0" hangingPunct="0">
              <a:defRPr/>
            </a:pPr>
            <a:r>
              <a:rPr kumimoji="0" lang="zh-TW" altLang="en-US" sz="4800" b="1" kern="0" dirty="0" smtClean="0">
                <a:latin typeface="微軟正黑體" pitchFamily="34" charset="-120"/>
                <a:ea typeface="微軟正黑體" pitchFamily="34" charset="-120"/>
                <a:cs typeface="+mj-cs"/>
              </a:rPr>
              <a:t>中原大學</a:t>
            </a:r>
            <a:r>
              <a:rPr kumimoji="0" lang="en-US" altLang="zh-TW" sz="4800" b="1" kern="0" dirty="0" smtClean="0">
                <a:latin typeface="微軟正黑體" pitchFamily="34" charset="-120"/>
                <a:ea typeface="微軟正黑體" pitchFamily="34" charset="-120"/>
                <a:cs typeface="+mj-cs"/>
              </a:rPr>
              <a:t/>
            </a:r>
            <a:br>
              <a:rPr kumimoji="0" lang="en-US" altLang="zh-TW" sz="4800" b="1" kern="0" dirty="0" smtClean="0">
                <a:latin typeface="微軟正黑體" pitchFamily="34" charset="-120"/>
                <a:ea typeface="微軟正黑體" pitchFamily="34" charset="-120"/>
                <a:cs typeface="+mj-cs"/>
              </a:rPr>
            </a:br>
            <a:r>
              <a:rPr kumimoji="0" lang="zh-TW" altLang="en-US" sz="3200" b="1" kern="0" dirty="0" smtClean="0">
                <a:latin typeface="微軟正黑體" pitchFamily="34" charset="-120"/>
                <a:ea typeface="微軟正黑體" pitchFamily="34" charset="-120"/>
                <a:cs typeface="+mj-cs"/>
              </a:rPr>
              <a:t>資訊管理學系</a:t>
            </a:r>
            <a:r>
              <a:rPr kumimoji="0" lang="en-US" altLang="zh-TW" sz="3200" b="1" kern="0" dirty="0" smtClean="0">
                <a:latin typeface="微軟正黑體" pitchFamily="34" charset="-120"/>
                <a:ea typeface="微軟正黑體" pitchFamily="34" charset="-120"/>
                <a:cs typeface="+mj-cs"/>
              </a:rPr>
              <a:t>(</a:t>
            </a:r>
            <a:r>
              <a:rPr kumimoji="0" lang="zh-TW" altLang="en-US" sz="3200" b="1" kern="0" dirty="0" smtClean="0">
                <a:latin typeface="微軟正黑體" pitchFamily="34" charset="-120"/>
                <a:ea typeface="微軟正黑體" pitchFamily="34" charset="-120"/>
                <a:cs typeface="+mj-cs"/>
              </a:rPr>
              <a:t>所</a:t>
            </a:r>
            <a:r>
              <a:rPr kumimoji="0" lang="en-US" altLang="zh-TW" sz="3200" b="1" kern="0" dirty="0" smtClean="0">
                <a:latin typeface="微軟正黑體" pitchFamily="34" charset="-120"/>
                <a:ea typeface="微軟正黑體" pitchFamily="34" charset="-120"/>
                <a:cs typeface="+mj-cs"/>
              </a:rPr>
              <a:t>)</a:t>
            </a:r>
            <a:r>
              <a:rPr kumimoji="0" lang="zh-TW" altLang="en-US" sz="3200" b="1" kern="0" dirty="0" smtClean="0">
                <a:latin typeface="微軟正黑體" pitchFamily="34" charset="-120"/>
                <a:ea typeface="微軟正黑體" pitchFamily="34" charset="-120"/>
                <a:cs typeface="+mj-cs"/>
              </a:rPr>
              <a:t>簡介</a:t>
            </a:r>
            <a:endParaRPr kumimoji="0" lang="en-US" altLang="zh-TW" b="1" kern="0" dirty="0">
              <a:latin typeface="+mj-lt"/>
              <a:ea typeface="+mj-ea"/>
              <a:cs typeface="+mj-cs"/>
            </a:endParaRPr>
          </a:p>
        </p:txBody>
      </p:sp>
      <p:sp>
        <p:nvSpPr>
          <p:cNvPr id="14343" name="Text Box 7"/>
          <p:cNvSpPr txBox="1">
            <a:spLocks noChangeArrowheads="1"/>
          </p:cNvSpPr>
          <p:nvPr/>
        </p:nvSpPr>
        <p:spPr bwMode="auto">
          <a:xfrm>
            <a:off x="6115050" y="5762625"/>
            <a:ext cx="294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kumimoji="0" lang="zh-TW" altLang="en-US" sz="2000" dirty="0">
                <a:solidFill>
                  <a:schemeClr val="bg1"/>
                </a:solidFill>
                <a:latin typeface="微軟正黑體" pitchFamily="34" charset="-120"/>
                <a:ea typeface="微軟正黑體" pitchFamily="34" charset="-120"/>
              </a:rPr>
              <a:t>報告</a:t>
            </a:r>
            <a:r>
              <a:rPr kumimoji="0" lang="zh-TW" altLang="en-US" sz="2000" dirty="0" smtClean="0">
                <a:solidFill>
                  <a:schemeClr val="bg1"/>
                </a:solidFill>
                <a:latin typeface="微軟正黑體" pitchFamily="34" charset="-120"/>
                <a:ea typeface="微軟正黑體" pitchFamily="34" charset="-120"/>
              </a:rPr>
              <a:t>人：廖秀莉主</a:t>
            </a:r>
            <a:r>
              <a:rPr kumimoji="0" lang="zh-TW" altLang="en-US" sz="2000" dirty="0">
                <a:solidFill>
                  <a:schemeClr val="bg1"/>
                </a:solidFill>
                <a:latin typeface="微軟正黑體" pitchFamily="34" charset="-120"/>
                <a:ea typeface="微軟正黑體" pitchFamily="34" charset="-120"/>
              </a:rPr>
              <a:t>任</a:t>
            </a:r>
            <a:endParaRPr kumimoji="0" lang="en-US" altLang="zh-TW" sz="2000" dirty="0">
              <a:solidFill>
                <a:schemeClr val="bg1"/>
              </a:solidFill>
              <a:latin typeface="微軟正黑體" pitchFamily="34" charset="-120"/>
              <a:ea typeface="微軟正黑體" pitchFamily="34" charset="-120"/>
            </a:endParaRPr>
          </a:p>
        </p:txBody>
      </p:sp>
      <p:sp>
        <p:nvSpPr>
          <p:cNvPr id="10" name="Oval 6"/>
          <p:cNvSpPr>
            <a:spLocks noChangeArrowheads="1"/>
          </p:cNvSpPr>
          <p:nvPr/>
        </p:nvSpPr>
        <p:spPr bwMode="ltGray">
          <a:xfrm>
            <a:off x="5540375" y="5702300"/>
            <a:ext cx="520700" cy="520700"/>
          </a:xfrm>
          <a:prstGeom prst="ellipse">
            <a:avLst/>
          </a:prstGeom>
          <a:gradFill rotWithShape="1">
            <a:gsLst>
              <a:gs pos="0">
                <a:schemeClr val="accent2"/>
              </a:gs>
              <a:gs pos="100000">
                <a:schemeClr val="accent2">
                  <a:gamma/>
                  <a:shade val="57255"/>
                  <a:invGamma/>
                </a:schemeClr>
              </a:gs>
            </a:gsLst>
            <a:path path="shape">
              <a:fillToRect l="50000" t="50000" r="50000" b="50000"/>
            </a:path>
          </a:gradFill>
          <a:ln w="9525">
            <a:noFill/>
            <a:round/>
            <a:headEnd/>
            <a:tailEnd/>
          </a:ln>
          <a:effectLst/>
        </p:spPr>
        <p:txBody>
          <a:bodyPr wrap="none" anchor="ctr"/>
          <a:lstStyle/>
          <a:p>
            <a:pPr>
              <a:defRPr/>
            </a:pPr>
            <a:endParaRPr kumimoji="0" lang="zh-TW" altLang="en-US">
              <a:latin typeface="Arial" pitchFamily="34" charset="0"/>
              <a:ea typeface="新細明體" pitchFamily="18" charset="-12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0" y="1028700"/>
            <a:ext cx="647700" cy="647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itchFamily="34" charset="-120"/>
                <a:ea typeface="微軟正黑體" pitchFamily="34" charset="-120"/>
              </a:rPr>
              <a:t>課程設計</a:t>
            </a:r>
            <a:r>
              <a:rPr lang="en-US" altLang="zh-TW" dirty="0">
                <a:latin typeface="微軟正黑體" pitchFamily="34" charset="-120"/>
                <a:ea typeface="微軟正黑體" pitchFamily="34" charset="-120"/>
              </a:rPr>
              <a:t>-</a:t>
            </a:r>
            <a:r>
              <a:rPr lang="zh-TW" altLang="en-US" b="0" dirty="0" smtClean="0"/>
              <a:t>專業</a:t>
            </a:r>
            <a:r>
              <a:rPr lang="zh-TW" altLang="zh-TW" b="0" dirty="0"/>
              <a:t>學程課程</a:t>
            </a:r>
            <a:r>
              <a:rPr lang="zh-TW" altLang="zh-TW" b="0" dirty="0" smtClean="0"/>
              <a:t>規劃</a:t>
            </a:r>
            <a:r>
              <a:rPr lang="en-US" altLang="zh-TW" b="0" dirty="0" smtClean="0"/>
              <a:t>(3/6)</a:t>
            </a:r>
            <a:endParaRPr lang="zh-TW" altLang="en-US" b="0" dirty="0"/>
          </a:p>
        </p:txBody>
      </p:sp>
      <p:sp>
        <p:nvSpPr>
          <p:cNvPr id="3" name="內容版面配置區 2"/>
          <p:cNvSpPr>
            <a:spLocks noGrp="1"/>
          </p:cNvSpPr>
          <p:nvPr>
            <p:ph idx="1"/>
          </p:nvPr>
        </p:nvSpPr>
        <p:spPr/>
        <p:txBody>
          <a:bodyPr/>
          <a:lstStyle/>
          <a:p>
            <a:r>
              <a:rPr lang="zh-TW" altLang="en-US" sz="1800" dirty="0">
                <a:latin typeface="微軟正黑體" pitchFamily="34" charset="-120"/>
                <a:ea typeface="微軟正黑體" pitchFamily="34" charset="-120"/>
              </a:rPr>
              <a:t>訂定三大專業</a:t>
            </a:r>
            <a:r>
              <a:rPr lang="zh-TW" altLang="zh-TW" sz="1800" dirty="0">
                <a:latin typeface="微軟正黑體" pitchFamily="34" charset="-120"/>
                <a:ea typeface="微軟正黑體" pitchFamily="34" charset="-120"/>
              </a:rPr>
              <a:t>學程課程規劃</a:t>
            </a:r>
            <a:r>
              <a:rPr lang="zh-TW" altLang="en-US" sz="1800" dirty="0">
                <a:latin typeface="微軟正黑體" pitchFamily="34" charset="-120"/>
                <a:ea typeface="微軟正黑體" pitchFamily="34" charset="-120"/>
              </a:rPr>
              <a:t>（系訂學程）：</a:t>
            </a:r>
            <a:r>
              <a:rPr lang="zh-TW" altLang="zh-TW" sz="1800" dirty="0">
                <a:solidFill>
                  <a:srgbClr val="0000FF"/>
                </a:solidFill>
                <a:latin typeface="微軟正黑體" pitchFamily="34" charset="-120"/>
                <a:ea typeface="微軟正黑體" pitchFamily="34" charset="-120"/>
              </a:rPr>
              <a:t>目的在於提供本系大學部同學一個清楚的專業學習方向，符合學程規定即可向系辦公室申請，審核通過後頒予學程證明</a:t>
            </a:r>
            <a:r>
              <a:rPr lang="zh-TW" altLang="zh-TW" sz="1800" dirty="0" smtClean="0">
                <a:solidFill>
                  <a:srgbClr val="0000FF"/>
                </a:solidFill>
                <a:latin typeface="微軟正黑體" pitchFamily="34" charset="-120"/>
                <a:ea typeface="微軟正黑體" pitchFamily="34" charset="-120"/>
              </a:rPr>
              <a:t>。</a:t>
            </a:r>
            <a:endParaRPr lang="en-US" altLang="zh-TW" sz="1800" dirty="0" smtClean="0">
              <a:solidFill>
                <a:srgbClr val="0000FF"/>
              </a:solidFill>
              <a:latin typeface="微軟正黑體" pitchFamily="34" charset="-120"/>
              <a:ea typeface="微軟正黑體" pitchFamily="34" charset="-120"/>
            </a:endParaRPr>
          </a:p>
          <a:p>
            <a:pPr marL="0" indent="0">
              <a:buNone/>
            </a:pPr>
            <a:r>
              <a:rPr lang="zh-TW" altLang="en-US" sz="1800" dirty="0" smtClean="0">
                <a:solidFill>
                  <a:srgbClr val="FF0000"/>
                </a:solidFill>
                <a:latin typeface="微軟正黑體" pitchFamily="34" charset="-120"/>
                <a:ea typeface="微軟正黑體" pitchFamily="34" charset="-120"/>
              </a:rPr>
              <a:t>一、</a:t>
            </a:r>
            <a:r>
              <a:rPr lang="zh-TW" altLang="zh-TW" sz="1800" dirty="0">
                <a:solidFill>
                  <a:srgbClr val="FF0000"/>
                </a:solidFill>
              </a:rPr>
              <a:t>資訊系統開發學</a:t>
            </a:r>
            <a:r>
              <a:rPr lang="zh-TW" altLang="zh-TW" sz="1800" dirty="0" smtClean="0">
                <a:solidFill>
                  <a:srgbClr val="FF0000"/>
                </a:solidFill>
              </a:rPr>
              <a:t>程</a:t>
            </a:r>
            <a:endParaRPr lang="zh-TW" altLang="zh-TW" sz="1800" kern="100" dirty="0">
              <a:solidFill>
                <a:srgbClr val="FF0000"/>
              </a:solidFill>
              <a:latin typeface="Calibri" panose="020F0502020204030204" pitchFamily="34" charset="0"/>
              <a:ea typeface="新細明體" panose="02020500000000000000" pitchFamily="18" charset="-120"/>
              <a:cs typeface="Times New Roman" panose="02020603050405020304" pitchFamily="18" charset="0"/>
            </a:endParaRPr>
          </a:p>
        </p:txBody>
      </p:sp>
      <p:sp>
        <p:nvSpPr>
          <p:cNvPr id="4" name="投影片編號版面配置區 3"/>
          <p:cNvSpPr>
            <a:spLocks noGrp="1"/>
          </p:cNvSpPr>
          <p:nvPr>
            <p:ph type="sldNum" sz="quarter" idx="11"/>
          </p:nvPr>
        </p:nvSpPr>
        <p:spPr/>
        <p:txBody>
          <a:bodyPr/>
          <a:lstStyle/>
          <a:p>
            <a:pPr>
              <a:defRPr/>
            </a:pPr>
            <a:fld id="{6AB65B7A-D87D-4164-AE02-AD5CEAF3BDA1}" type="slidenum">
              <a:rPr lang="en-US" altLang="zh-TW" smtClean="0"/>
              <a:pPr>
                <a:defRPr/>
              </a:pPr>
              <a:t>10</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244958779"/>
              </p:ext>
            </p:extLst>
          </p:nvPr>
        </p:nvGraphicFramePr>
        <p:xfrm>
          <a:off x="647700" y="2720798"/>
          <a:ext cx="7924800" cy="4029830"/>
        </p:xfrm>
        <a:graphic>
          <a:graphicData uri="http://schemas.openxmlformats.org/drawingml/2006/table">
            <a:tbl>
              <a:tblPr firstRow="1" firstCol="1" bandRow="1">
                <a:tableStyleId>{5C22544A-7EE6-4342-B048-85BDC9FD1C3A}</a:tableStyleId>
              </a:tblPr>
              <a:tblGrid>
                <a:gridCol w="534898">
                  <a:extLst>
                    <a:ext uri="{9D8B030D-6E8A-4147-A177-3AD203B41FA5}">
                      <a16:colId xmlns="" xmlns:a16="http://schemas.microsoft.com/office/drawing/2014/main" val="284663431"/>
                    </a:ext>
                  </a:extLst>
                </a:gridCol>
                <a:gridCol w="1424417">
                  <a:extLst>
                    <a:ext uri="{9D8B030D-6E8A-4147-A177-3AD203B41FA5}">
                      <a16:colId xmlns="" xmlns:a16="http://schemas.microsoft.com/office/drawing/2014/main" val="1303440532"/>
                    </a:ext>
                  </a:extLst>
                </a:gridCol>
                <a:gridCol w="2155485">
                  <a:extLst>
                    <a:ext uri="{9D8B030D-6E8A-4147-A177-3AD203B41FA5}">
                      <a16:colId xmlns="" xmlns:a16="http://schemas.microsoft.com/office/drawing/2014/main" val="3684829242"/>
                    </a:ext>
                  </a:extLst>
                </a:gridCol>
                <a:gridCol w="457200">
                  <a:extLst>
                    <a:ext uri="{9D8B030D-6E8A-4147-A177-3AD203B41FA5}">
                      <a16:colId xmlns="" xmlns:a16="http://schemas.microsoft.com/office/drawing/2014/main" val="4050847749"/>
                    </a:ext>
                  </a:extLst>
                </a:gridCol>
                <a:gridCol w="2127149">
                  <a:extLst>
                    <a:ext uri="{9D8B030D-6E8A-4147-A177-3AD203B41FA5}">
                      <a16:colId xmlns="" xmlns:a16="http://schemas.microsoft.com/office/drawing/2014/main" val="964823716"/>
                    </a:ext>
                  </a:extLst>
                </a:gridCol>
                <a:gridCol w="446429">
                  <a:extLst>
                    <a:ext uri="{9D8B030D-6E8A-4147-A177-3AD203B41FA5}">
                      <a16:colId xmlns="" xmlns:a16="http://schemas.microsoft.com/office/drawing/2014/main" val="2424476729"/>
                    </a:ext>
                  </a:extLst>
                </a:gridCol>
                <a:gridCol w="779222">
                  <a:extLst>
                    <a:ext uri="{9D8B030D-6E8A-4147-A177-3AD203B41FA5}">
                      <a16:colId xmlns="" xmlns:a16="http://schemas.microsoft.com/office/drawing/2014/main" val="3858801630"/>
                    </a:ext>
                  </a:extLst>
                </a:gridCol>
              </a:tblGrid>
              <a:tr h="440566">
                <a:tc>
                  <a:txBody>
                    <a:bodyPr/>
                    <a:lstStyle/>
                    <a:p>
                      <a:pPr algn="ctr">
                        <a:lnSpc>
                          <a:spcPts val="1400"/>
                        </a:lnSpc>
                        <a:spcAft>
                          <a:spcPts val="0"/>
                        </a:spcAft>
                      </a:pPr>
                      <a:r>
                        <a:rPr lang="zh-TW" sz="1200" kern="100" dirty="0">
                          <a:effectLst/>
                        </a:rPr>
                        <a:t>學程</a:t>
                      </a:r>
                    </a:p>
                    <a:p>
                      <a:pPr algn="ctr">
                        <a:lnSpc>
                          <a:spcPts val="1400"/>
                        </a:lnSpc>
                        <a:spcAft>
                          <a:spcPts val="0"/>
                        </a:spcAft>
                      </a:pPr>
                      <a:r>
                        <a:rPr lang="zh-TW" sz="1200" kern="100" dirty="0">
                          <a:effectLst/>
                        </a:rPr>
                        <a:t>名稱</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zh-TW" sz="1200" kern="100" dirty="0">
                          <a:effectLst/>
                        </a:rPr>
                        <a:t>學程宗旨</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zh-TW" sz="1200" kern="100" dirty="0">
                          <a:effectLst/>
                        </a:rPr>
                        <a:t>大學部課程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zh-TW" sz="1200" kern="100" dirty="0">
                          <a:effectLst/>
                        </a:rPr>
                        <a:t>學分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zh-TW" sz="1200" kern="100" dirty="0">
                          <a:effectLst/>
                        </a:rPr>
                        <a:t>研究所課程</a:t>
                      </a:r>
                    </a:p>
                    <a:p>
                      <a:pPr algn="ctr">
                        <a:lnSpc>
                          <a:spcPts val="1400"/>
                        </a:lnSpc>
                        <a:spcAft>
                          <a:spcPts val="0"/>
                        </a:spcAft>
                      </a:pPr>
                      <a:r>
                        <a:rPr lang="en-US" sz="1100" kern="100" dirty="0">
                          <a:effectLst/>
                        </a:rPr>
                        <a:t>(</a:t>
                      </a:r>
                      <a:r>
                        <a:rPr lang="zh-TW" sz="1100" kern="100" dirty="0">
                          <a:effectLst/>
                        </a:rPr>
                        <a:t>限大四或預研生修習</a:t>
                      </a:r>
                      <a:r>
                        <a:rPr lang="en-US" sz="1100" kern="10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1400"/>
                        </a:lnSpc>
                        <a:spcAft>
                          <a:spcPts val="0"/>
                        </a:spcAft>
                      </a:pPr>
                      <a:r>
                        <a:rPr lang="zh-TW" sz="1200" kern="100" dirty="0">
                          <a:effectLst/>
                        </a:rPr>
                        <a:t>學分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zh-TW" sz="1200" kern="100" dirty="0">
                          <a:effectLst/>
                        </a:rPr>
                        <a:t>取得學程資格</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609612257"/>
                  </a:ext>
                </a:extLst>
              </a:tr>
              <a:tr h="256376">
                <a:tc rowSpan="14">
                  <a:txBody>
                    <a:bodyPr/>
                    <a:lstStyle/>
                    <a:p>
                      <a:pPr marL="0" algn="ctr" defTabSz="914400" rtl="0" eaLnBrk="1" latinLnBrk="0" hangingPunct="1">
                        <a:lnSpc>
                          <a:spcPts val="1400"/>
                        </a:lnSpc>
                        <a:spcAft>
                          <a:spcPts val="0"/>
                        </a:spcAft>
                      </a:pPr>
                      <a:r>
                        <a:rPr lang="zh-TW" sz="1600" b="1" kern="0" dirty="0">
                          <a:solidFill>
                            <a:schemeClr val="bg1"/>
                          </a:solidFill>
                          <a:effectLst/>
                          <a:latin typeface="+mn-lt"/>
                          <a:ea typeface="+mn-ea"/>
                          <a:cs typeface="+mn-cs"/>
                        </a:rPr>
                        <a:t>資訊系統開發學程</a:t>
                      </a:r>
                    </a:p>
                  </a:txBody>
                  <a:tcPr marL="68580" marR="68580" marT="0" marB="0" anchor="ctr"/>
                </a:tc>
                <a:tc rowSpan="14">
                  <a:txBody>
                    <a:bodyPr/>
                    <a:lstStyle/>
                    <a:p>
                      <a:pPr>
                        <a:lnSpc>
                          <a:spcPct val="100000"/>
                        </a:lnSpc>
                        <a:spcAft>
                          <a:spcPts val="0"/>
                        </a:spcAft>
                      </a:pPr>
                      <a:r>
                        <a:rPr lang="zh-TW" sz="1600" dirty="0">
                          <a:effectLst/>
                        </a:rPr>
                        <a:t>資訊系統開發學程主要培養學生開發資訊系統的能力，訓練學生以使用者導向為設計觀點，具備至少能在一種電子設備平台開發應用程式的能力</a:t>
                      </a:r>
                      <a:r>
                        <a:rPr lang="zh-TW" sz="1400" dirty="0">
                          <a:effectLst/>
                        </a:rPr>
                        <a:t>。</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nSpc>
                          <a:spcPts val="1400"/>
                        </a:lnSpc>
                        <a:spcAft>
                          <a:spcPts val="0"/>
                        </a:spcAft>
                      </a:pPr>
                      <a:r>
                        <a:rPr lang="en-US" sz="1400" dirty="0">
                          <a:effectLst/>
                        </a:rPr>
                        <a:t>IOS</a:t>
                      </a:r>
                      <a:r>
                        <a:rPr lang="zh-TW" sz="1400" dirty="0">
                          <a:effectLst/>
                        </a:rPr>
                        <a:t>應用程式開發</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kern="100" dirty="0">
                          <a:effectLst/>
                        </a:rPr>
                        <a:t>3</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nSpc>
                          <a:spcPts val="1400"/>
                        </a:lnSpc>
                        <a:spcAft>
                          <a:spcPts val="0"/>
                        </a:spcAft>
                      </a:pPr>
                      <a:r>
                        <a:rPr lang="zh-TW" sz="1400" dirty="0">
                          <a:effectLst/>
                        </a:rPr>
                        <a:t>行動商務軟體應用</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kern="0">
                          <a:effectLst/>
                        </a:rPr>
                        <a:t>3</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rowSpan="14">
                  <a:txBody>
                    <a:bodyPr/>
                    <a:lstStyle/>
                    <a:p>
                      <a:pPr algn="ctr">
                        <a:lnSpc>
                          <a:spcPts val="1400"/>
                        </a:lnSpc>
                        <a:spcAft>
                          <a:spcPts val="0"/>
                        </a:spcAft>
                      </a:pPr>
                      <a:r>
                        <a:rPr lang="zh-TW" sz="1400" kern="100">
                          <a:effectLst/>
                        </a:rPr>
                        <a:t>修畢</a:t>
                      </a:r>
                      <a:r>
                        <a:rPr lang="en-US" sz="1400" kern="100">
                          <a:effectLst/>
                        </a:rPr>
                        <a:t>9</a:t>
                      </a:r>
                      <a:r>
                        <a:rPr lang="zh-TW" sz="1400" kern="100">
                          <a:effectLst/>
                        </a:rPr>
                        <a:t>學分</a:t>
                      </a:r>
                      <a:r>
                        <a:rPr lang="en-US" sz="1400" kern="100">
                          <a:effectLst/>
                        </a:rPr>
                        <a:t>(</a:t>
                      </a:r>
                      <a:r>
                        <a:rPr lang="zh-TW" sz="1400" kern="100">
                          <a:effectLst/>
                        </a:rPr>
                        <a:t>含</a:t>
                      </a:r>
                      <a:r>
                        <a:rPr lang="en-US" sz="1400" kern="100">
                          <a:effectLst/>
                        </a:rPr>
                        <a:t>)</a:t>
                      </a:r>
                      <a:r>
                        <a:rPr lang="zh-TW" sz="1400" kern="100">
                          <a:effectLst/>
                        </a:rPr>
                        <a:t>以上</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3653845503"/>
                  </a:ext>
                </a:extLst>
              </a:tr>
              <a:tr h="256376">
                <a:tc vMerge="1">
                  <a:txBody>
                    <a:bodyPr/>
                    <a:lstStyle/>
                    <a:p>
                      <a:endParaRPr lang="zh-TW" altLang="en-US"/>
                    </a:p>
                  </a:txBody>
                  <a:tcPr/>
                </a:tc>
                <a:tc vMerge="1">
                  <a:txBody>
                    <a:bodyPr/>
                    <a:lstStyle/>
                    <a:p>
                      <a:endParaRPr lang="zh-TW" altLang="en-US"/>
                    </a:p>
                  </a:txBody>
                  <a:tcPr/>
                </a:tc>
                <a:tc>
                  <a:txBody>
                    <a:bodyPr/>
                    <a:lstStyle/>
                    <a:p>
                      <a:pPr>
                        <a:lnSpc>
                          <a:spcPts val="1400"/>
                        </a:lnSpc>
                        <a:spcAft>
                          <a:spcPts val="0"/>
                        </a:spcAft>
                      </a:pPr>
                      <a:r>
                        <a:rPr lang="en-US" sz="1400" dirty="0">
                          <a:effectLst/>
                        </a:rPr>
                        <a:t>CCNA</a:t>
                      </a:r>
                      <a:r>
                        <a:rPr lang="zh-TW" sz="1400" dirty="0">
                          <a:effectLst/>
                        </a:rPr>
                        <a:t>企業網路</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kern="100" dirty="0">
                          <a:effectLst/>
                        </a:rPr>
                        <a:t>3</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nSpc>
                          <a:spcPts val="1400"/>
                        </a:lnSpc>
                        <a:spcAft>
                          <a:spcPts val="0"/>
                        </a:spcAft>
                      </a:pPr>
                      <a:r>
                        <a:rPr lang="zh-TW" sz="1400" dirty="0">
                          <a:effectLst/>
                        </a:rPr>
                        <a:t>人工智慧與專家系統</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kern="0" dirty="0">
                          <a:effectLst/>
                        </a:rPr>
                        <a:t>3</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3887930170"/>
                  </a:ext>
                </a:extLst>
              </a:tr>
              <a:tr h="256376">
                <a:tc vMerge="1">
                  <a:txBody>
                    <a:bodyPr/>
                    <a:lstStyle/>
                    <a:p>
                      <a:endParaRPr lang="zh-TW" altLang="en-US"/>
                    </a:p>
                  </a:txBody>
                  <a:tcPr/>
                </a:tc>
                <a:tc vMerge="1">
                  <a:txBody>
                    <a:bodyPr/>
                    <a:lstStyle/>
                    <a:p>
                      <a:endParaRPr lang="zh-TW" altLang="en-US"/>
                    </a:p>
                  </a:txBody>
                  <a:tcPr/>
                </a:tc>
                <a:tc>
                  <a:txBody>
                    <a:bodyPr/>
                    <a:lstStyle/>
                    <a:p>
                      <a:pPr>
                        <a:lnSpc>
                          <a:spcPts val="1400"/>
                        </a:lnSpc>
                        <a:spcAft>
                          <a:spcPts val="0"/>
                        </a:spcAft>
                      </a:pPr>
                      <a:r>
                        <a:rPr lang="en-US" sz="1400" dirty="0">
                          <a:effectLst/>
                        </a:rPr>
                        <a:t>Python</a:t>
                      </a:r>
                      <a:r>
                        <a:rPr lang="zh-TW" sz="1400" dirty="0">
                          <a:effectLst/>
                        </a:rPr>
                        <a:t>程式設計</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kern="100" dirty="0">
                          <a:effectLst/>
                        </a:rPr>
                        <a:t>3</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nSpc>
                          <a:spcPts val="1400"/>
                        </a:lnSpc>
                        <a:spcAft>
                          <a:spcPts val="0"/>
                        </a:spcAft>
                      </a:pPr>
                      <a:r>
                        <a:rPr lang="zh-TW" sz="1400" dirty="0">
                          <a:effectLst/>
                        </a:rPr>
                        <a:t>物聯網研究</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dirty="0">
                          <a:effectLst/>
                        </a:rPr>
                        <a:t>3</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3319279343"/>
                  </a:ext>
                </a:extLst>
              </a:tr>
              <a:tr h="256376">
                <a:tc vMerge="1">
                  <a:txBody>
                    <a:bodyPr/>
                    <a:lstStyle/>
                    <a:p>
                      <a:endParaRPr lang="zh-TW" altLang="en-US"/>
                    </a:p>
                  </a:txBody>
                  <a:tcPr/>
                </a:tc>
                <a:tc vMerge="1">
                  <a:txBody>
                    <a:bodyPr/>
                    <a:lstStyle/>
                    <a:p>
                      <a:endParaRPr lang="zh-TW" altLang="en-US"/>
                    </a:p>
                  </a:txBody>
                  <a:tcPr/>
                </a:tc>
                <a:tc>
                  <a:txBody>
                    <a:bodyPr/>
                    <a:lstStyle/>
                    <a:p>
                      <a:pPr>
                        <a:lnSpc>
                          <a:spcPts val="1400"/>
                        </a:lnSpc>
                        <a:spcAft>
                          <a:spcPts val="0"/>
                        </a:spcAft>
                      </a:pPr>
                      <a:r>
                        <a:rPr lang="en-US" sz="1400" dirty="0">
                          <a:effectLst/>
                        </a:rPr>
                        <a:t>Android</a:t>
                      </a:r>
                      <a:r>
                        <a:rPr lang="zh-TW" sz="1400" dirty="0">
                          <a:effectLst/>
                        </a:rPr>
                        <a:t>程式設計</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kern="100">
                          <a:effectLst/>
                        </a:rPr>
                        <a:t>3</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3094355212"/>
                  </a:ext>
                </a:extLst>
              </a:tr>
              <a:tr h="256376">
                <a:tc vMerge="1">
                  <a:txBody>
                    <a:bodyPr/>
                    <a:lstStyle/>
                    <a:p>
                      <a:endParaRPr lang="zh-TW" altLang="en-US"/>
                    </a:p>
                  </a:txBody>
                  <a:tcPr/>
                </a:tc>
                <a:tc vMerge="1">
                  <a:txBody>
                    <a:bodyPr/>
                    <a:lstStyle/>
                    <a:p>
                      <a:endParaRPr lang="zh-TW" altLang="en-US"/>
                    </a:p>
                  </a:txBody>
                  <a:tcPr/>
                </a:tc>
                <a:tc>
                  <a:txBody>
                    <a:bodyPr/>
                    <a:lstStyle/>
                    <a:p>
                      <a:pPr>
                        <a:lnSpc>
                          <a:spcPts val="1400"/>
                        </a:lnSpc>
                        <a:spcAft>
                          <a:spcPts val="0"/>
                        </a:spcAft>
                      </a:pPr>
                      <a:r>
                        <a:rPr lang="zh-TW" sz="1400">
                          <a:effectLst/>
                        </a:rPr>
                        <a:t>樹莓派基礎應用與設計</a:t>
                      </a:r>
                      <a:endParaRPr lang="zh-TW" sz="140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kern="100">
                          <a:effectLst/>
                        </a:rPr>
                        <a:t>1</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4014040465"/>
                  </a:ext>
                </a:extLst>
              </a:tr>
              <a:tr h="256376">
                <a:tc vMerge="1">
                  <a:txBody>
                    <a:bodyPr/>
                    <a:lstStyle/>
                    <a:p>
                      <a:endParaRPr lang="zh-TW" altLang="en-US"/>
                    </a:p>
                  </a:txBody>
                  <a:tcPr/>
                </a:tc>
                <a:tc vMerge="1">
                  <a:txBody>
                    <a:bodyPr/>
                    <a:lstStyle/>
                    <a:p>
                      <a:endParaRPr lang="zh-TW" altLang="en-US"/>
                    </a:p>
                  </a:txBody>
                  <a:tcPr/>
                </a:tc>
                <a:tc>
                  <a:txBody>
                    <a:bodyPr/>
                    <a:lstStyle/>
                    <a:p>
                      <a:pPr>
                        <a:lnSpc>
                          <a:spcPts val="1400"/>
                        </a:lnSpc>
                        <a:spcAft>
                          <a:spcPts val="0"/>
                        </a:spcAft>
                      </a:pPr>
                      <a:r>
                        <a:rPr lang="zh-TW" sz="1400" dirty="0">
                          <a:effectLst/>
                        </a:rPr>
                        <a:t>樹莓派機器人應用</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kern="100">
                          <a:effectLst/>
                        </a:rPr>
                        <a:t>1</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2043699713"/>
                  </a:ext>
                </a:extLst>
              </a:tr>
              <a:tr h="256376">
                <a:tc vMerge="1">
                  <a:txBody>
                    <a:bodyPr/>
                    <a:lstStyle/>
                    <a:p>
                      <a:endParaRPr lang="zh-TW" altLang="en-US"/>
                    </a:p>
                  </a:txBody>
                  <a:tcPr/>
                </a:tc>
                <a:tc vMerge="1">
                  <a:txBody>
                    <a:bodyPr/>
                    <a:lstStyle/>
                    <a:p>
                      <a:endParaRPr lang="zh-TW" altLang="en-US"/>
                    </a:p>
                  </a:txBody>
                  <a:tcPr/>
                </a:tc>
                <a:tc>
                  <a:txBody>
                    <a:bodyPr/>
                    <a:lstStyle/>
                    <a:p>
                      <a:pPr>
                        <a:lnSpc>
                          <a:spcPts val="1400"/>
                        </a:lnSpc>
                        <a:spcAft>
                          <a:spcPts val="0"/>
                        </a:spcAft>
                      </a:pPr>
                      <a:r>
                        <a:rPr lang="zh-TW" sz="1400" dirty="0">
                          <a:effectLst/>
                        </a:rPr>
                        <a:t>電腦服務虛擬化實務</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zh-TW" sz="1400" kern="100">
                          <a:effectLst/>
                        </a:rPr>
                        <a:t>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386983018"/>
                  </a:ext>
                </a:extLst>
              </a:tr>
              <a:tr h="256376">
                <a:tc vMerge="1">
                  <a:txBody>
                    <a:bodyPr/>
                    <a:lstStyle/>
                    <a:p>
                      <a:endParaRPr lang="zh-TW" altLang="en-US"/>
                    </a:p>
                  </a:txBody>
                  <a:tcPr/>
                </a:tc>
                <a:tc vMerge="1">
                  <a:txBody>
                    <a:bodyPr/>
                    <a:lstStyle/>
                    <a:p>
                      <a:endParaRPr lang="zh-TW" altLang="en-US"/>
                    </a:p>
                  </a:txBody>
                  <a:tcPr/>
                </a:tc>
                <a:tc>
                  <a:txBody>
                    <a:bodyPr/>
                    <a:lstStyle/>
                    <a:p>
                      <a:pPr>
                        <a:lnSpc>
                          <a:spcPts val="1400"/>
                        </a:lnSpc>
                        <a:spcAft>
                          <a:spcPts val="0"/>
                        </a:spcAft>
                      </a:pPr>
                      <a:r>
                        <a:rPr lang="en-US" sz="1400" dirty="0">
                          <a:effectLst/>
                        </a:rPr>
                        <a:t>PHP</a:t>
                      </a:r>
                      <a:r>
                        <a:rPr lang="zh-TW" sz="1400" dirty="0">
                          <a:effectLst/>
                        </a:rPr>
                        <a:t>程式設計</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zh-TW" sz="1400" kern="100">
                          <a:effectLst/>
                        </a:rPr>
                        <a:t>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611069850"/>
                  </a:ext>
                </a:extLst>
              </a:tr>
              <a:tr h="256376">
                <a:tc vMerge="1">
                  <a:txBody>
                    <a:bodyPr/>
                    <a:lstStyle/>
                    <a:p>
                      <a:endParaRPr lang="zh-TW" altLang="en-US"/>
                    </a:p>
                  </a:txBody>
                  <a:tcPr/>
                </a:tc>
                <a:tc vMerge="1">
                  <a:txBody>
                    <a:bodyPr/>
                    <a:lstStyle/>
                    <a:p>
                      <a:endParaRPr lang="zh-TW" altLang="en-US"/>
                    </a:p>
                  </a:txBody>
                  <a:tcPr/>
                </a:tc>
                <a:tc>
                  <a:txBody>
                    <a:bodyPr/>
                    <a:lstStyle/>
                    <a:p>
                      <a:pPr>
                        <a:lnSpc>
                          <a:spcPts val="1400"/>
                        </a:lnSpc>
                        <a:spcAft>
                          <a:spcPts val="0"/>
                        </a:spcAft>
                      </a:pPr>
                      <a:r>
                        <a:rPr lang="en-US" sz="1400" dirty="0">
                          <a:effectLst/>
                        </a:rPr>
                        <a:t>Web</a:t>
                      </a:r>
                      <a:r>
                        <a:rPr lang="zh-TW" sz="1400" dirty="0">
                          <a:effectLst/>
                        </a:rPr>
                        <a:t>物聯網實務</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zh-TW" sz="1400" kern="100">
                          <a:effectLst/>
                        </a:rPr>
                        <a:t>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1896290338"/>
                  </a:ext>
                </a:extLst>
              </a:tr>
              <a:tr h="256376">
                <a:tc vMerge="1">
                  <a:txBody>
                    <a:bodyPr/>
                    <a:lstStyle/>
                    <a:p>
                      <a:endParaRPr lang="zh-TW" altLang="en-US"/>
                    </a:p>
                  </a:txBody>
                  <a:tcPr/>
                </a:tc>
                <a:tc vMerge="1">
                  <a:txBody>
                    <a:bodyPr/>
                    <a:lstStyle/>
                    <a:p>
                      <a:endParaRPr lang="zh-TW" altLang="en-US"/>
                    </a:p>
                  </a:txBody>
                  <a:tcPr/>
                </a:tc>
                <a:tc>
                  <a:txBody>
                    <a:bodyPr/>
                    <a:lstStyle/>
                    <a:p>
                      <a:pPr>
                        <a:lnSpc>
                          <a:spcPts val="1400"/>
                        </a:lnSpc>
                        <a:spcAft>
                          <a:spcPts val="0"/>
                        </a:spcAft>
                      </a:pPr>
                      <a:r>
                        <a:rPr lang="zh-TW" sz="1400">
                          <a:effectLst/>
                        </a:rPr>
                        <a:t>物聯網整合應用與實作</a:t>
                      </a:r>
                      <a:endParaRPr lang="zh-TW" sz="140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kern="100">
                          <a:effectLst/>
                        </a:rPr>
                        <a:t>1</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712679202"/>
                  </a:ext>
                </a:extLst>
              </a:tr>
              <a:tr h="256376">
                <a:tc vMerge="1">
                  <a:txBody>
                    <a:bodyPr/>
                    <a:lstStyle/>
                    <a:p>
                      <a:endParaRPr lang="zh-TW" altLang="en-US"/>
                    </a:p>
                  </a:txBody>
                  <a:tcPr/>
                </a:tc>
                <a:tc vMerge="1">
                  <a:txBody>
                    <a:bodyPr/>
                    <a:lstStyle/>
                    <a:p>
                      <a:endParaRPr lang="zh-TW" altLang="en-US"/>
                    </a:p>
                  </a:txBody>
                  <a:tcPr/>
                </a:tc>
                <a:tc>
                  <a:txBody>
                    <a:bodyPr/>
                    <a:lstStyle/>
                    <a:p>
                      <a:pPr>
                        <a:lnSpc>
                          <a:spcPts val="1400"/>
                        </a:lnSpc>
                        <a:spcAft>
                          <a:spcPts val="0"/>
                        </a:spcAft>
                      </a:pPr>
                      <a:r>
                        <a:rPr lang="en-US" sz="1400" dirty="0">
                          <a:effectLst/>
                        </a:rPr>
                        <a:t>Hadoop</a:t>
                      </a:r>
                      <a:r>
                        <a:rPr lang="zh-TW" sz="1400" dirty="0">
                          <a:effectLst/>
                        </a:rPr>
                        <a:t>實務演練</a:t>
                      </a:r>
                      <a:endParaRPr lang="zh-TW" sz="14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kern="100">
                          <a:effectLst/>
                        </a:rPr>
                        <a:t>1</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813485525"/>
                  </a:ext>
                </a:extLst>
              </a:tr>
              <a:tr h="256376">
                <a:tc vMerge="1">
                  <a:txBody>
                    <a:bodyPr/>
                    <a:lstStyle/>
                    <a:p>
                      <a:endParaRPr lang="zh-TW" altLang="en-US"/>
                    </a:p>
                  </a:txBody>
                  <a:tcPr/>
                </a:tc>
                <a:tc vMerge="1">
                  <a:txBody>
                    <a:bodyPr/>
                    <a:lstStyle/>
                    <a:p>
                      <a:endParaRPr lang="zh-TW" altLang="en-US"/>
                    </a:p>
                  </a:txBody>
                  <a:tcPr/>
                </a:tc>
                <a:tc>
                  <a:txBody>
                    <a:bodyPr/>
                    <a:lstStyle/>
                    <a:p>
                      <a:pPr>
                        <a:lnSpc>
                          <a:spcPts val="1400"/>
                        </a:lnSpc>
                        <a:spcAft>
                          <a:spcPts val="0"/>
                        </a:spcAft>
                      </a:pPr>
                      <a:r>
                        <a:rPr lang="zh-TW" sz="1400">
                          <a:effectLst/>
                        </a:rPr>
                        <a:t>開放系統管理實務</a:t>
                      </a:r>
                      <a:endParaRPr lang="zh-TW" sz="140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kern="100">
                          <a:effectLst/>
                        </a:rPr>
                        <a:t>1</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3293898965"/>
                  </a:ext>
                </a:extLst>
              </a:tr>
              <a:tr h="256376">
                <a:tc vMerge="1">
                  <a:txBody>
                    <a:bodyPr/>
                    <a:lstStyle/>
                    <a:p>
                      <a:endParaRPr lang="zh-TW" altLang="en-US"/>
                    </a:p>
                  </a:txBody>
                  <a:tcPr/>
                </a:tc>
                <a:tc vMerge="1">
                  <a:txBody>
                    <a:bodyPr/>
                    <a:lstStyle/>
                    <a:p>
                      <a:endParaRPr lang="zh-TW" altLang="en-US"/>
                    </a:p>
                  </a:txBody>
                  <a:tcPr/>
                </a:tc>
                <a:tc>
                  <a:txBody>
                    <a:bodyPr/>
                    <a:lstStyle/>
                    <a:p>
                      <a:pPr>
                        <a:lnSpc>
                          <a:spcPts val="1400"/>
                        </a:lnSpc>
                        <a:spcAft>
                          <a:spcPts val="0"/>
                        </a:spcAft>
                      </a:pPr>
                      <a:r>
                        <a:rPr lang="zh-TW" sz="1400">
                          <a:effectLst/>
                        </a:rPr>
                        <a:t>行動商務軟體應用</a:t>
                      </a:r>
                      <a:endParaRPr lang="zh-TW" sz="140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kern="100">
                          <a:effectLst/>
                        </a:rPr>
                        <a:t>1</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2637328884"/>
                  </a:ext>
                </a:extLst>
              </a:tr>
              <a:tr h="256376">
                <a:tc vMerge="1">
                  <a:txBody>
                    <a:bodyPr/>
                    <a:lstStyle/>
                    <a:p>
                      <a:endParaRPr lang="zh-TW" altLang="en-US"/>
                    </a:p>
                  </a:txBody>
                  <a:tcPr/>
                </a:tc>
                <a:tc vMerge="1">
                  <a:txBody>
                    <a:bodyPr/>
                    <a:lstStyle/>
                    <a:p>
                      <a:endParaRPr lang="zh-TW" altLang="en-US"/>
                    </a:p>
                  </a:txBody>
                  <a:tcPr/>
                </a:tc>
                <a:tc>
                  <a:txBody>
                    <a:bodyPr/>
                    <a:lstStyle/>
                    <a:p>
                      <a:pPr>
                        <a:lnSpc>
                          <a:spcPts val="1400"/>
                        </a:lnSpc>
                        <a:spcAft>
                          <a:spcPts val="0"/>
                        </a:spcAft>
                      </a:pPr>
                      <a:r>
                        <a:rPr lang="zh-TW" sz="1400">
                          <a:effectLst/>
                        </a:rPr>
                        <a:t>人工智慧與專家系統</a:t>
                      </a:r>
                      <a:endParaRPr lang="zh-TW" sz="140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tc>
                <a:tc>
                  <a:txBody>
                    <a:bodyPr/>
                    <a:lstStyle/>
                    <a:p>
                      <a:pPr algn="ctr">
                        <a:lnSpc>
                          <a:spcPts val="1400"/>
                        </a:lnSpc>
                        <a:spcAft>
                          <a:spcPts val="0"/>
                        </a:spcAft>
                      </a:pPr>
                      <a:r>
                        <a:rPr lang="en-US" sz="1400" kern="100">
                          <a:effectLst/>
                        </a:rPr>
                        <a:t>1</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3126297788"/>
                  </a:ext>
                </a:extLst>
              </a:tr>
            </a:tbl>
          </a:graphicData>
        </a:graphic>
      </p:graphicFrame>
    </p:spTree>
    <p:extLst>
      <p:ext uri="{BB962C8B-B14F-4D97-AF65-F5344CB8AC3E}">
        <p14:creationId xmlns:p14="http://schemas.microsoft.com/office/powerpoint/2010/main" val="407142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itchFamily="34" charset="-120"/>
                <a:ea typeface="微軟正黑體" pitchFamily="34" charset="-120"/>
              </a:rPr>
              <a:t>課程設計</a:t>
            </a:r>
            <a:r>
              <a:rPr lang="en-US" altLang="zh-TW" dirty="0">
                <a:latin typeface="微軟正黑體" pitchFamily="34" charset="-120"/>
                <a:ea typeface="微軟正黑體" pitchFamily="34" charset="-120"/>
              </a:rPr>
              <a:t>-</a:t>
            </a:r>
            <a:r>
              <a:rPr lang="zh-TW" altLang="en-US" b="0" dirty="0" smtClean="0"/>
              <a:t>專業</a:t>
            </a:r>
            <a:r>
              <a:rPr lang="zh-TW" altLang="zh-TW" b="0" dirty="0"/>
              <a:t>學程課程</a:t>
            </a:r>
            <a:r>
              <a:rPr lang="zh-TW" altLang="zh-TW" b="0" dirty="0" smtClean="0"/>
              <a:t>規劃</a:t>
            </a:r>
            <a:r>
              <a:rPr lang="en-US" altLang="zh-TW" b="0" dirty="0" smtClean="0"/>
              <a:t>(4/6)</a:t>
            </a:r>
            <a:endParaRPr lang="zh-TW" altLang="en-US" b="0" dirty="0"/>
          </a:p>
        </p:txBody>
      </p:sp>
      <p:sp>
        <p:nvSpPr>
          <p:cNvPr id="3" name="內容版面配置區 2"/>
          <p:cNvSpPr>
            <a:spLocks noGrp="1"/>
          </p:cNvSpPr>
          <p:nvPr>
            <p:ph idx="1"/>
          </p:nvPr>
        </p:nvSpPr>
        <p:spPr/>
        <p:txBody>
          <a:bodyPr/>
          <a:lstStyle/>
          <a:p>
            <a:pPr marL="0" indent="0">
              <a:buNone/>
            </a:pPr>
            <a:r>
              <a:rPr lang="zh-TW" altLang="en-US" sz="1800" dirty="0" smtClean="0">
                <a:solidFill>
                  <a:srgbClr val="FF0000"/>
                </a:solidFill>
                <a:latin typeface="微軟正黑體" pitchFamily="34" charset="-120"/>
                <a:ea typeface="微軟正黑體" pitchFamily="34" charset="-120"/>
              </a:rPr>
              <a:t>二、</a:t>
            </a:r>
            <a:r>
              <a:rPr lang="zh-TW" altLang="zh-TW" sz="1800" dirty="0">
                <a:solidFill>
                  <a:srgbClr val="FF0000"/>
                </a:solidFill>
              </a:rPr>
              <a:t>電子商務學程</a:t>
            </a:r>
            <a:endParaRPr lang="zh-TW" altLang="zh-TW" sz="1800" dirty="0">
              <a:solidFill>
                <a:srgbClr val="FF0000"/>
              </a:solidFill>
              <a:latin typeface="標楷體" panose="03000509000000000000" pitchFamily="65" charset="-120"/>
              <a:ea typeface="標楷體" panose="03000509000000000000" pitchFamily="65" charset="-120"/>
              <a:cs typeface="標楷體" panose="03000509000000000000" pitchFamily="65" charset="-120"/>
            </a:endParaRPr>
          </a:p>
          <a:p>
            <a:pPr marL="0" indent="0">
              <a:buNone/>
            </a:pPr>
            <a:endParaRPr lang="zh-TW" altLang="zh-TW" sz="1800" kern="100" dirty="0">
              <a:solidFill>
                <a:srgbClr val="FF0000"/>
              </a:solidFill>
              <a:latin typeface="Calibri" panose="020F0502020204030204" pitchFamily="34" charset="0"/>
              <a:ea typeface="新細明體" panose="02020500000000000000" pitchFamily="18" charset="-120"/>
              <a:cs typeface="Times New Roman" panose="02020603050405020304" pitchFamily="18" charset="0"/>
            </a:endParaRPr>
          </a:p>
        </p:txBody>
      </p:sp>
      <p:sp>
        <p:nvSpPr>
          <p:cNvPr id="4" name="投影片編號版面配置區 3"/>
          <p:cNvSpPr>
            <a:spLocks noGrp="1"/>
          </p:cNvSpPr>
          <p:nvPr>
            <p:ph type="sldNum" sz="quarter" idx="11"/>
          </p:nvPr>
        </p:nvSpPr>
        <p:spPr/>
        <p:txBody>
          <a:bodyPr/>
          <a:lstStyle/>
          <a:p>
            <a:pPr>
              <a:defRPr/>
            </a:pPr>
            <a:fld id="{6AB65B7A-D87D-4164-AE02-AD5CEAF3BDA1}" type="slidenum">
              <a:rPr lang="en-US" altLang="zh-TW" smtClean="0"/>
              <a:pPr>
                <a:defRPr/>
              </a:pPr>
              <a:t>11</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2685864473"/>
              </p:ext>
            </p:extLst>
          </p:nvPr>
        </p:nvGraphicFramePr>
        <p:xfrm>
          <a:off x="457200" y="1834690"/>
          <a:ext cx="8229599" cy="4261318"/>
        </p:xfrm>
        <a:graphic>
          <a:graphicData uri="http://schemas.openxmlformats.org/drawingml/2006/table">
            <a:tbl>
              <a:tblPr firstRow="1" firstCol="1" bandRow="1">
                <a:tableStyleId>{5C22544A-7EE6-4342-B048-85BDC9FD1C3A}</a:tableStyleId>
              </a:tblPr>
              <a:tblGrid>
                <a:gridCol w="457200">
                  <a:extLst>
                    <a:ext uri="{9D8B030D-6E8A-4147-A177-3AD203B41FA5}">
                      <a16:colId xmlns="" xmlns:a16="http://schemas.microsoft.com/office/drawing/2014/main" val="698197206"/>
                    </a:ext>
                  </a:extLst>
                </a:gridCol>
                <a:gridCol w="1600200">
                  <a:extLst>
                    <a:ext uri="{9D8B030D-6E8A-4147-A177-3AD203B41FA5}">
                      <a16:colId xmlns="" xmlns:a16="http://schemas.microsoft.com/office/drawing/2014/main" val="3539297647"/>
                    </a:ext>
                  </a:extLst>
                </a:gridCol>
                <a:gridCol w="2247299">
                  <a:extLst>
                    <a:ext uri="{9D8B030D-6E8A-4147-A177-3AD203B41FA5}">
                      <a16:colId xmlns="" xmlns:a16="http://schemas.microsoft.com/office/drawing/2014/main" val="2520861948"/>
                    </a:ext>
                  </a:extLst>
                </a:gridCol>
                <a:gridCol w="495901">
                  <a:extLst>
                    <a:ext uri="{9D8B030D-6E8A-4147-A177-3AD203B41FA5}">
                      <a16:colId xmlns="" xmlns:a16="http://schemas.microsoft.com/office/drawing/2014/main" val="3382664967"/>
                    </a:ext>
                  </a:extLst>
                </a:gridCol>
                <a:gridCol w="2133600">
                  <a:extLst>
                    <a:ext uri="{9D8B030D-6E8A-4147-A177-3AD203B41FA5}">
                      <a16:colId xmlns="" xmlns:a16="http://schemas.microsoft.com/office/drawing/2014/main" val="4251615742"/>
                    </a:ext>
                  </a:extLst>
                </a:gridCol>
                <a:gridCol w="457200">
                  <a:extLst>
                    <a:ext uri="{9D8B030D-6E8A-4147-A177-3AD203B41FA5}">
                      <a16:colId xmlns="" xmlns:a16="http://schemas.microsoft.com/office/drawing/2014/main" val="2326562828"/>
                    </a:ext>
                  </a:extLst>
                </a:gridCol>
                <a:gridCol w="838199">
                  <a:extLst>
                    <a:ext uri="{9D8B030D-6E8A-4147-A177-3AD203B41FA5}">
                      <a16:colId xmlns="" xmlns:a16="http://schemas.microsoft.com/office/drawing/2014/main" val="1391864484"/>
                    </a:ext>
                  </a:extLst>
                </a:gridCol>
              </a:tblGrid>
              <a:tr h="383601">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學程</a:t>
                      </a:r>
                    </a:p>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名稱</a:t>
                      </a:r>
                    </a:p>
                  </a:txBody>
                  <a:tcPr marL="57752" marR="57752" marT="0" marB="0" anchor="ctr"/>
                </a:tc>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學程宗旨</a:t>
                      </a:r>
                    </a:p>
                  </a:txBody>
                  <a:tcPr marL="57752" marR="57752" marT="0" marB="0" anchor="ctr"/>
                </a:tc>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大學部課程</a:t>
                      </a:r>
                    </a:p>
                  </a:txBody>
                  <a:tcPr marL="57752" marR="57752" marT="0" marB="0" anchor="ctr"/>
                </a:tc>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學分</a:t>
                      </a:r>
                    </a:p>
                  </a:txBody>
                  <a:tcPr marL="57752" marR="57752" marT="0" marB="0" anchor="ctr"/>
                </a:tc>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研究所課程</a:t>
                      </a:r>
                    </a:p>
                    <a:p>
                      <a:pPr marL="0" algn="ctr" defTabSz="914400" rtl="0" eaLnBrk="1" latinLnBrk="0" hangingPunct="1">
                        <a:lnSpc>
                          <a:spcPts val="1400"/>
                        </a:lnSpc>
                        <a:spcAft>
                          <a:spcPts val="0"/>
                        </a:spcAft>
                      </a:pPr>
                      <a:r>
                        <a:rPr lang="en-US" sz="1200" b="1" kern="100" dirty="0">
                          <a:solidFill>
                            <a:schemeClr val="lt1"/>
                          </a:solidFill>
                          <a:effectLst/>
                          <a:latin typeface="+mn-lt"/>
                          <a:ea typeface="+mn-ea"/>
                          <a:cs typeface="+mn-cs"/>
                        </a:rPr>
                        <a:t>(</a:t>
                      </a:r>
                      <a:r>
                        <a:rPr lang="zh-TW" sz="1200" b="1" kern="100" dirty="0">
                          <a:solidFill>
                            <a:schemeClr val="lt1"/>
                          </a:solidFill>
                          <a:effectLst/>
                          <a:latin typeface="+mn-lt"/>
                          <a:ea typeface="+mn-ea"/>
                          <a:cs typeface="+mn-cs"/>
                        </a:rPr>
                        <a:t>限大四或預研生修習</a:t>
                      </a:r>
                      <a:r>
                        <a:rPr lang="en-US" sz="1200" b="1" kern="100" dirty="0">
                          <a:solidFill>
                            <a:schemeClr val="lt1"/>
                          </a:solidFill>
                          <a:effectLst/>
                          <a:latin typeface="+mn-lt"/>
                          <a:ea typeface="+mn-ea"/>
                          <a:cs typeface="+mn-cs"/>
                        </a:rPr>
                        <a:t>)</a:t>
                      </a:r>
                      <a:endParaRPr lang="zh-TW" sz="1200" b="1" kern="100" dirty="0">
                        <a:solidFill>
                          <a:schemeClr val="lt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學分</a:t>
                      </a:r>
                    </a:p>
                  </a:txBody>
                  <a:tcPr marL="57752" marR="57752" marT="0" marB="0" anchor="ctr"/>
                </a:tc>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取得學程資格</a:t>
                      </a:r>
                    </a:p>
                  </a:txBody>
                  <a:tcPr marL="57752" marR="57752" marT="0" marB="0" anchor="ctr"/>
                </a:tc>
                <a:extLst>
                  <a:ext uri="{0D108BD9-81ED-4DB2-BD59-A6C34878D82A}">
                    <a16:rowId xmlns="" xmlns:a16="http://schemas.microsoft.com/office/drawing/2014/main" val="3040176330"/>
                  </a:ext>
                </a:extLst>
              </a:tr>
              <a:tr h="228101">
                <a:tc rowSpan="17">
                  <a:txBody>
                    <a:bodyPr/>
                    <a:lstStyle/>
                    <a:p>
                      <a:pPr algn="ctr">
                        <a:lnSpc>
                          <a:spcPts val="1400"/>
                        </a:lnSpc>
                        <a:spcAft>
                          <a:spcPts val="0"/>
                        </a:spcAft>
                      </a:pPr>
                      <a:r>
                        <a:rPr lang="zh-TW" sz="1600" b="1" kern="0" dirty="0">
                          <a:solidFill>
                            <a:schemeClr val="bg1"/>
                          </a:solidFill>
                          <a:effectLst/>
                          <a:latin typeface="+mn-lt"/>
                          <a:ea typeface="+mn-ea"/>
                          <a:cs typeface="+mn-cs"/>
                        </a:rPr>
                        <a:t>電子商務學程</a:t>
                      </a:r>
                    </a:p>
                  </a:txBody>
                  <a:tcPr marL="57752" marR="57752" marT="0" marB="0" anchor="ctr"/>
                </a:tc>
                <a:tc rowSpan="17">
                  <a:txBody>
                    <a:bodyPr/>
                    <a:lstStyle/>
                    <a:p>
                      <a:pPr marL="0" algn="l" defTabSz="914400" rtl="0" eaLnBrk="1" latinLnBrk="0" hangingPunct="1">
                        <a:lnSpc>
                          <a:spcPct val="100000"/>
                        </a:lnSpc>
                        <a:spcAft>
                          <a:spcPts val="0"/>
                        </a:spcAft>
                      </a:pPr>
                      <a:r>
                        <a:rPr lang="zh-TW" sz="1600" kern="1200" dirty="0">
                          <a:solidFill>
                            <a:schemeClr val="dk1"/>
                          </a:solidFill>
                          <a:effectLst/>
                          <a:latin typeface="+mn-lt"/>
                          <a:ea typeface="+mn-ea"/>
                          <a:cs typeface="+mn-cs"/>
                        </a:rPr>
                        <a:t>電子商務學程主要培養學生能夠在電子商務的環境下，具備規劃、經營、管理、行銷、或應用資訊科技的能力。</a:t>
                      </a:r>
                    </a:p>
                  </a:txBody>
                  <a:tcPr marL="57752" marR="57752" marT="0" marB="0" anchor="ct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行銷管理資訊系統</a:t>
                      </a:r>
                    </a:p>
                  </a:txBody>
                  <a:tcPr marL="57752" marR="57752"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3</a:t>
                      </a:r>
                      <a:endParaRPr lang="zh-TW" sz="1400" kern="100">
                        <a:solidFill>
                          <a:schemeClr val="dk1"/>
                        </a:solidFill>
                        <a:effectLst/>
                        <a:latin typeface="+mn-lt"/>
                        <a:ea typeface="+mn-ea"/>
                        <a:cs typeface="+mn-cs"/>
                      </a:endParaRPr>
                    </a:p>
                  </a:txBody>
                  <a:tcPr marL="57752" marR="57752" marT="0" marB="0" anchor="ct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創業實務與個案研討</a:t>
                      </a:r>
                    </a:p>
                  </a:txBody>
                  <a:tcPr marL="57752" marR="57752"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3</a:t>
                      </a:r>
                      <a:endParaRPr lang="zh-TW" sz="1400" kern="100">
                        <a:solidFill>
                          <a:schemeClr val="dk1"/>
                        </a:solidFill>
                        <a:effectLst/>
                        <a:latin typeface="+mn-lt"/>
                        <a:ea typeface="+mn-ea"/>
                        <a:cs typeface="+mn-cs"/>
                      </a:endParaRPr>
                    </a:p>
                  </a:txBody>
                  <a:tcPr marL="57752" marR="57752" marT="0" marB="0" anchor="ctr"/>
                </a:tc>
                <a:tc rowSpan="17">
                  <a:txBody>
                    <a:bodyPr/>
                    <a:lstStyle/>
                    <a:p>
                      <a:pPr marL="0" algn="ctr" defTabSz="914400" rtl="0" eaLnBrk="1" latinLnBrk="0" hangingPunct="1">
                        <a:lnSpc>
                          <a:spcPts val="1800"/>
                        </a:lnSpc>
                        <a:spcAft>
                          <a:spcPts val="0"/>
                        </a:spcAft>
                      </a:pPr>
                      <a:r>
                        <a:rPr lang="zh-TW" sz="1400" kern="100" dirty="0">
                          <a:solidFill>
                            <a:schemeClr val="dk1"/>
                          </a:solidFill>
                          <a:effectLst/>
                          <a:latin typeface="+mn-lt"/>
                          <a:ea typeface="+mn-ea"/>
                          <a:cs typeface="+mn-cs"/>
                        </a:rPr>
                        <a:t>修畢</a:t>
                      </a:r>
                      <a:r>
                        <a:rPr lang="en-US" sz="1400" kern="100" dirty="0">
                          <a:solidFill>
                            <a:schemeClr val="dk1"/>
                          </a:solidFill>
                          <a:effectLst/>
                          <a:latin typeface="+mn-lt"/>
                          <a:ea typeface="+mn-ea"/>
                          <a:cs typeface="+mn-cs"/>
                        </a:rPr>
                        <a:t>9</a:t>
                      </a:r>
                      <a:r>
                        <a:rPr lang="zh-TW" sz="1400" kern="100" dirty="0">
                          <a:solidFill>
                            <a:schemeClr val="dk1"/>
                          </a:solidFill>
                          <a:effectLst/>
                          <a:latin typeface="+mn-lt"/>
                          <a:ea typeface="+mn-ea"/>
                          <a:cs typeface="+mn-cs"/>
                        </a:rPr>
                        <a:t>學分</a:t>
                      </a:r>
                      <a:r>
                        <a:rPr lang="en-US" sz="1400" kern="100" dirty="0">
                          <a:solidFill>
                            <a:schemeClr val="dk1"/>
                          </a:solidFill>
                          <a:effectLst/>
                          <a:latin typeface="+mn-lt"/>
                          <a:ea typeface="+mn-ea"/>
                          <a:cs typeface="+mn-cs"/>
                        </a:rPr>
                        <a:t>(</a:t>
                      </a:r>
                      <a:r>
                        <a:rPr lang="zh-TW" sz="1400" kern="100" dirty="0">
                          <a:solidFill>
                            <a:schemeClr val="dk1"/>
                          </a:solidFill>
                          <a:effectLst/>
                          <a:latin typeface="+mn-lt"/>
                          <a:ea typeface="+mn-ea"/>
                          <a:cs typeface="+mn-cs"/>
                        </a:rPr>
                        <a:t>含</a:t>
                      </a:r>
                      <a:r>
                        <a:rPr lang="en-US" sz="1400" kern="100" dirty="0">
                          <a:solidFill>
                            <a:schemeClr val="dk1"/>
                          </a:solidFill>
                          <a:effectLst/>
                          <a:latin typeface="+mn-lt"/>
                          <a:ea typeface="+mn-ea"/>
                          <a:cs typeface="+mn-cs"/>
                        </a:rPr>
                        <a:t>)</a:t>
                      </a:r>
                      <a:r>
                        <a:rPr lang="zh-TW" sz="1400" kern="100" dirty="0">
                          <a:solidFill>
                            <a:schemeClr val="dk1"/>
                          </a:solidFill>
                          <a:effectLst/>
                          <a:latin typeface="+mn-lt"/>
                          <a:ea typeface="+mn-ea"/>
                          <a:cs typeface="+mn-cs"/>
                        </a:rPr>
                        <a:t>以上</a:t>
                      </a:r>
                    </a:p>
                  </a:txBody>
                  <a:tcPr marL="57752" marR="57752" marT="0" marB="0"/>
                </a:tc>
                <a:extLst>
                  <a:ext uri="{0D108BD9-81ED-4DB2-BD59-A6C34878D82A}">
                    <a16:rowId xmlns="" xmlns:a16="http://schemas.microsoft.com/office/drawing/2014/main" val="3939523444"/>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生產管理資訊系統</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57752" marR="57752" marT="0" marB="0" anchor="ct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行動商務軟體應用</a:t>
                      </a:r>
                    </a:p>
                  </a:txBody>
                  <a:tcPr marL="57752" marR="57752"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3</a:t>
                      </a:r>
                      <a:endParaRPr lang="zh-TW" sz="1400" kern="10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662798842"/>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電子商務應用</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57752" marR="57752" marT="0" marB="0" anchor="ctr"/>
                </a:tc>
                <a:tc>
                  <a:txBody>
                    <a:bodyPr/>
                    <a:lstStyle/>
                    <a:p>
                      <a:pPr marL="0" algn="l" defTabSz="914400" rtl="0" eaLnBrk="1" latinLnBrk="0" hangingPunct="1">
                        <a:lnSpc>
                          <a:spcPts val="1400"/>
                        </a:lnSpc>
                        <a:spcAft>
                          <a:spcPts val="0"/>
                        </a:spcAft>
                      </a:pPr>
                      <a:r>
                        <a:rPr lang="zh-HK" sz="1400" kern="100" dirty="0">
                          <a:solidFill>
                            <a:schemeClr val="dk1"/>
                          </a:solidFill>
                          <a:effectLst/>
                          <a:latin typeface="+mn-lt"/>
                          <a:ea typeface="+mn-ea"/>
                          <a:cs typeface="+mn-cs"/>
                        </a:rPr>
                        <a:t>個案研究</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2</a:t>
                      </a:r>
                      <a:endParaRPr lang="zh-TW" sz="1400" kern="10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3388969633"/>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資訊科技與創意行銷</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57752" marR="57752" marT="0" marB="0" anchor="ct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行動社群之服務設計</a:t>
                      </a:r>
                    </a:p>
                  </a:txBody>
                  <a:tcPr marL="57752" marR="57752"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3</a:t>
                      </a:r>
                      <a:endParaRPr lang="zh-TW" sz="1400" kern="10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848024020"/>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個人化行動商務應用</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57752" marR="57752" marT="0" marB="0" anchor="ct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行動智慧應用</a:t>
                      </a:r>
                    </a:p>
                  </a:txBody>
                  <a:tcPr marL="57752" marR="57752"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3</a:t>
                      </a:r>
                      <a:endParaRPr lang="zh-TW" sz="1400" kern="10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1954771989"/>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創業實務</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57752" marR="57752" marT="0" marB="0" anchor="ct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專案管理</a:t>
                      </a:r>
                    </a:p>
                  </a:txBody>
                  <a:tcPr marL="57752" marR="57752"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3</a:t>
                      </a:r>
                      <a:endParaRPr lang="zh-TW" sz="1400" kern="10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3750907060"/>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全球資訊系統策略</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57752" marR="57752" marT="0" marB="0" anchor="ct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網際網路政府應用</a:t>
                      </a:r>
                    </a:p>
                  </a:txBody>
                  <a:tcPr marL="57752" marR="57752"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2</a:t>
                      </a:r>
                      <a:endParaRPr lang="zh-TW" sz="1400" kern="10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1985470583"/>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服務創新與科技應用</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 </a:t>
                      </a:r>
                      <a:endParaRPr lang="zh-TW" sz="1400" kern="10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20168636"/>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經營管理與國際行銷</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 </a:t>
                      </a:r>
                      <a:endParaRPr lang="zh-TW" sz="1400" kern="10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32669541"/>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電腦服務虛擬化實務</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1</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 </a:t>
                      </a:r>
                      <a:endParaRPr lang="zh-TW" sz="1400" kern="10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736019199"/>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創業實務與個案研討</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1</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3900708311"/>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行動商務軟體應用</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1</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1446581075"/>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HK" sz="1400" kern="100" dirty="0">
                          <a:solidFill>
                            <a:schemeClr val="dk1"/>
                          </a:solidFill>
                          <a:effectLst/>
                          <a:latin typeface="+mn-lt"/>
                          <a:ea typeface="+mn-ea"/>
                          <a:cs typeface="+mn-cs"/>
                        </a:rPr>
                        <a:t>個案研究</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1</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2362377449"/>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行動社群之服務設計</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1</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4067084242"/>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行動智慧應用</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1</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 </a:t>
                      </a:r>
                      <a:endParaRPr lang="zh-TW" sz="1400" kern="10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1598020941"/>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專案管理</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1</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590406741"/>
                  </a:ext>
                </a:extLst>
              </a:tr>
              <a:tr h="228101">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網際網路政府應用</a:t>
                      </a: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1</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57752" marR="57752" marT="0" marB="0" anchor="ctr"/>
                </a:tc>
                <a:tc vMerge="1">
                  <a:txBody>
                    <a:bodyPr/>
                    <a:lstStyle/>
                    <a:p>
                      <a:endParaRPr lang="zh-TW" altLang="en-US"/>
                    </a:p>
                  </a:txBody>
                  <a:tcPr/>
                </a:tc>
                <a:extLst>
                  <a:ext uri="{0D108BD9-81ED-4DB2-BD59-A6C34878D82A}">
                    <a16:rowId xmlns="" xmlns:a16="http://schemas.microsoft.com/office/drawing/2014/main" val="1882338106"/>
                  </a:ext>
                </a:extLst>
              </a:tr>
            </a:tbl>
          </a:graphicData>
        </a:graphic>
      </p:graphicFrame>
    </p:spTree>
    <p:extLst>
      <p:ext uri="{BB962C8B-B14F-4D97-AF65-F5344CB8AC3E}">
        <p14:creationId xmlns:p14="http://schemas.microsoft.com/office/powerpoint/2010/main" val="1902617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itchFamily="34" charset="-120"/>
                <a:ea typeface="微軟正黑體" pitchFamily="34" charset="-120"/>
              </a:rPr>
              <a:t>課程設計</a:t>
            </a:r>
            <a:r>
              <a:rPr lang="en-US" altLang="zh-TW" dirty="0">
                <a:latin typeface="微軟正黑體" pitchFamily="34" charset="-120"/>
                <a:ea typeface="微軟正黑體" pitchFamily="34" charset="-120"/>
              </a:rPr>
              <a:t>-</a:t>
            </a:r>
            <a:r>
              <a:rPr lang="zh-TW" altLang="en-US" b="0" dirty="0" smtClean="0"/>
              <a:t>專業</a:t>
            </a:r>
            <a:r>
              <a:rPr lang="zh-TW" altLang="zh-TW" b="0" dirty="0"/>
              <a:t>學程課程</a:t>
            </a:r>
            <a:r>
              <a:rPr lang="zh-TW" altLang="zh-TW" b="0" dirty="0" smtClean="0"/>
              <a:t>規劃</a:t>
            </a:r>
            <a:r>
              <a:rPr lang="en-US" altLang="zh-TW" b="0" dirty="0" smtClean="0"/>
              <a:t>(5/6)</a:t>
            </a:r>
            <a:endParaRPr lang="zh-TW" altLang="en-US" b="0" dirty="0"/>
          </a:p>
        </p:txBody>
      </p:sp>
      <p:sp>
        <p:nvSpPr>
          <p:cNvPr id="3" name="內容版面配置區 2"/>
          <p:cNvSpPr>
            <a:spLocks noGrp="1"/>
          </p:cNvSpPr>
          <p:nvPr>
            <p:ph idx="1"/>
          </p:nvPr>
        </p:nvSpPr>
        <p:spPr/>
        <p:txBody>
          <a:bodyPr/>
          <a:lstStyle/>
          <a:p>
            <a:pPr marL="0" indent="0" algn="just">
              <a:lnSpc>
                <a:spcPts val="1400"/>
              </a:lnSpc>
              <a:spcAft>
                <a:spcPts val="0"/>
              </a:spcAft>
              <a:buNone/>
            </a:pPr>
            <a:r>
              <a:rPr lang="zh-TW" altLang="en-US" sz="1800" dirty="0" smtClean="0">
                <a:solidFill>
                  <a:srgbClr val="FF0000"/>
                </a:solidFill>
                <a:latin typeface="微軟正黑體" pitchFamily="34" charset="-120"/>
                <a:ea typeface="微軟正黑體" pitchFamily="34" charset="-120"/>
              </a:rPr>
              <a:t>三、</a:t>
            </a:r>
            <a:r>
              <a:rPr lang="zh-TW" altLang="zh-TW" sz="1800" dirty="0">
                <a:solidFill>
                  <a:srgbClr val="FF0000"/>
                </a:solidFill>
                <a:latin typeface="微軟正黑體" pitchFamily="34" charset="-120"/>
                <a:ea typeface="微軟正黑體" pitchFamily="34" charset="-120"/>
              </a:rPr>
              <a:t>商業智慧學程</a:t>
            </a:r>
          </a:p>
        </p:txBody>
      </p:sp>
      <p:sp>
        <p:nvSpPr>
          <p:cNvPr id="4" name="投影片編號版面配置區 3"/>
          <p:cNvSpPr>
            <a:spLocks noGrp="1"/>
          </p:cNvSpPr>
          <p:nvPr>
            <p:ph type="sldNum" sz="quarter" idx="11"/>
          </p:nvPr>
        </p:nvSpPr>
        <p:spPr/>
        <p:txBody>
          <a:bodyPr/>
          <a:lstStyle/>
          <a:p>
            <a:pPr>
              <a:defRPr/>
            </a:pPr>
            <a:fld id="{6AB65B7A-D87D-4164-AE02-AD5CEAF3BDA1}" type="slidenum">
              <a:rPr lang="en-US" altLang="zh-TW" smtClean="0"/>
              <a:pPr>
                <a:defRPr/>
              </a:pPr>
              <a:t>12</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2406923062"/>
              </p:ext>
            </p:extLst>
          </p:nvPr>
        </p:nvGraphicFramePr>
        <p:xfrm>
          <a:off x="457200" y="1752600"/>
          <a:ext cx="8001001" cy="4571994"/>
        </p:xfrm>
        <a:graphic>
          <a:graphicData uri="http://schemas.openxmlformats.org/drawingml/2006/table">
            <a:tbl>
              <a:tblPr firstRow="1" firstCol="1" bandRow="1">
                <a:tableStyleId>{5C22544A-7EE6-4342-B048-85BDC9FD1C3A}</a:tableStyleId>
              </a:tblPr>
              <a:tblGrid>
                <a:gridCol w="457200">
                  <a:extLst>
                    <a:ext uri="{9D8B030D-6E8A-4147-A177-3AD203B41FA5}">
                      <a16:colId xmlns="" xmlns:a16="http://schemas.microsoft.com/office/drawing/2014/main" val="1437129039"/>
                    </a:ext>
                  </a:extLst>
                </a:gridCol>
                <a:gridCol w="1601289">
                  <a:extLst>
                    <a:ext uri="{9D8B030D-6E8A-4147-A177-3AD203B41FA5}">
                      <a16:colId xmlns="" xmlns:a16="http://schemas.microsoft.com/office/drawing/2014/main" val="4175024922"/>
                    </a:ext>
                  </a:extLst>
                </a:gridCol>
                <a:gridCol w="2058489">
                  <a:extLst>
                    <a:ext uri="{9D8B030D-6E8A-4147-A177-3AD203B41FA5}">
                      <a16:colId xmlns="" xmlns:a16="http://schemas.microsoft.com/office/drawing/2014/main" val="2499232865"/>
                    </a:ext>
                  </a:extLst>
                </a:gridCol>
                <a:gridCol w="514622">
                  <a:extLst>
                    <a:ext uri="{9D8B030D-6E8A-4147-A177-3AD203B41FA5}">
                      <a16:colId xmlns="" xmlns:a16="http://schemas.microsoft.com/office/drawing/2014/main" val="838482806"/>
                    </a:ext>
                  </a:extLst>
                </a:gridCol>
                <a:gridCol w="2058489">
                  <a:extLst>
                    <a:ext uri="{9D8B030D-6E8A-4147-A177-3AD203B41FA5}">
                      <a16:colId xmlns="" xmlns:a16="http://schemas.microsoft.com/office/drawing/2014/main" val="1759364871"/>
                    </a:ext>
                  </a:extLst>
                </a:gridCol>
                <a:gridCol w="514622">
                  <a:extLst>
                    <a:ext uri="{9D8B030D-6E8A-4147-A177-3AD203B41FA5}">
                      <a16:colId xmlns="" xmlns:a16="http://schemas.microsoft.com/office/drawing/2014/main" val="3173497294"/>
                    </a:ext>
                  </a:extLst>
                </a:gridCol>
                <a:gridCol w="796290">
                  <a:extLst>
                    <a:ext uri="{9D8B030D-6E8A-4147-A177-3AD203B41FA5}">
                      <a16:colId xmlns="" xmlns:a16="http://schemas.microsoft.com/office/drawing/2014/main" val="1634957146"/>
                    </a:ext>
                  </a:extLst>
                </a:gridCol>
              </a:tblGrid>
              <a:tr h="436829">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學程</a:t>
                      </a:r>
                    </a:p>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名稱</a:t>
                      </a:r>
                    </a:p>
                  </a:txBody>
                  <a:tcPr marL="61301" marR="61301" marT="0" marB="0" anchor="ctr"/>
                </a:tc>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學程宗旨</a:t>
                      </a:r>
                    </a:p>
                  </a:txBody>
                  <a:tcPr marL="61301" marR="61301" marT="0" marB="0" anchor="ctr"/>
                </a:tc>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大學部課程</a:t>
                      </a:r>
                    </a:p>
                  </a:txBody>
                  <a:tcPr marL="61301" marR="61301" marT="0" marB="0" anchor="ctr"/>
                </a:tc>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學分</a:t>
                      </a:r>
                    </a:p>
                  </a:txBody>
                  <a:tcPr marL="61301" marR="61301" marT="0" marB="0" anchor="ctr"/>
                </a:tc>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研究所課程</a:t>
                      </a:r>
                    </a:p>
                    <a:p>
                      <a:pPr marL="0" algn="ctr" defTabSz="914400" rtl="0" eaLnBrk="1" latinLnBrk="0" hangingPunct="1">
                        <a:lnSpc>
                          <a:spcPts val="1400"/>
                        </a:lnSpc>
                        <a:spcAft>
                          <a:spcPts val="0"/>
                        </a:spcAft>
                      </a:pPr>
                      <a:r>
                        <a:rPr lang="en-US" sz="1200" b="1" kern="100" dirty="0">
                          <a:solidFill>
                            <a:schemeClr val="lt1"/>
                          </a:solidFill>
                          <a:effectLst/>
                          <a:latin typeface="+mn-lt"/>
                          <a:ea typeface="+mn-ea"/>
                          <a:cs typeface="+mn-cs"/>
                        </a:rPr>
                        <a:t>(</a:t>
                      </a:r>
                      <a:r>
                        <a:rPr lang="zh-TW" sz="1200" b="1" kern="100" dirty="0">
                          <a:solidFill>
                            <a:schemeClr val="lt1"/>
                          </a:solidFill>
                          <a:effectLst/>
                          <a:latin typeface="+mn-lt"/>
                          <a:ea typeface="+mn-ea"/>
                          <a:cs typeface="+mn-cs"/>
                        </a:rPr>
                        <a:t>限大四或預研生修習</a:t>
                      </a:r>
                      <a:r>
                        <a:rPr lang="en-US" sz="1200" b="1" kern="100" dirty="0">
                          <a:solidFill>
                            <a:schemeClr val="lt1"/>
                          </a:solidFill>
                          <a:effectLst/>
                          <a:latin typeface="+mn-lt"/>
                          <a:ea typeface="+mn-ea"/>
                          <a:cs typeface="+mn-cs"/>
                        </a:rPr>
                        <a:t>)</a:t>
                      </a:r>
                      <a:endParaRPr lang="zh-TW" sz="1200" b="1" kern="100" dirty="0">
                        <a:solidFill>
                          <a:schemeClr val="lt1"/>
                        </a:solidFill>
                        <a:effectLst/>
                        <a:latin typeface="+mn-lt"/>
                        <a:ea typeface="+mn-ea"/>
                        <a:cs typeface="+mn-cs"/>
                      </a:endParaRPr>
                    </a:p>
                  </a:txBody>
                  <a:tcPr marL="61301" marR="61301" marT="0" marB="0" anchor="ctr"/>
                </a:tc>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學分</a:t>
                      </a:r>
                    </a:p>
                  </a:txBody>
                  <a:tcPr marL="61301" marR="61301" marT="0" marB="0" anchor="ctr"/>
                </a:tc>
                <a:tc>
                  <a:txBody>
                    <a:bodyPr/>
                    <a:lstStyle/>
                    <a:p>
                      <a:pPr marL="0" algn="ctr" defTabSz="914400" rtl="0" eaLnBrk="1" latinLnBrk="0" hangingPunct="1">
                        <a:lnSpc>
                          <a:spcPts val="1400"/>
                        </a:lnSpc>
                        <a:spcAft>
                          <a:spcPts val="0"/>
                        </a:spcAft>
                      </a:pPr>
                      <a:r>
                        <a:rPr lang="zh-TW" sz="1200" b="1" kern="100" dirty="0">
                          <a:solidFill>
                            <a:schemeClr val="lt1"/>
                          </a:solidFill>
                          <a:effectLst/>
                          <a:latin typeface="+mn-lt"/>
                          <a:ea typeface="+mn-ea"/>
                          <a:cs typeface="+mn-cs"/>
                        </a:rPr>
                        <a:t>取得學程資格</a:t>
                      </a:r>
                    </a:p>
                  </a:txBody>
                  <a:tcPr marL="61301" marR="61301" marT="0" marB="0" anchor="ctr"/>
                </a:tc>
                <a:extLst>
                  <a:ext uri="{0D108BD9-81ED-4DB2-BD59-A6C34878D82A}">
                    <a16:rowId xmlns="" xmlns:a16="http://schemas.microsoft.com/office/drawing/2014/main" val="252599003"/>
                  </a:ext>
                </a:extLst>
              </a:tr>
              <a:tr h="243245">
                <a:tc rowSpan="17">
                  <a:txBody>
                    <a:bodyPr/>
                    <a:lstStyle/>
                    <a:p>
                      <a:pPr marL="0" algn="ctr" defTabSz="914400" rtl="0" eaLnBrk="1" latinLnBrk="0" hangingPunct="1">
                        <a:lnSpc>
                          <a:spcPts val="1400"/>
                        </a:lnSpc>
                        <a:spcAft>
                          <a:spcPts val="0"/>
                        </a:spcAft>
                      </a:pPr>
                      <a:r>
                        <a:rPr lang="zh-TW" sz="1600" b="1" kern="0" dirty="0">
                          <a:solidFill>
                            <a:schemeClr val="bg1"/>
                          </a:solidFill>
                          <a:effectLst/>
                          <a:latin typeface="+mn-lt"/>
                          <a:ea typeface="+mn-ea"/>
                          <a:cs typeface="+mn-cs"/>
                        </a:rPr>
                        <a:t>商業智慧學程</a:t>
                      </a:r>
                    </a:p>
                  </a:txBody>
                  <a:tcPr marL="61301" marR="61301" marT="0" marB="0" anchor="ctr"/>
                </a:tc>
                <a:tc rowSpan="17">
                  <a:txBody>
                    <a:bodyPr/>
                    <a:lstStyle/>
                    <a:p>
                      <a:pPr marL="0" algn="l" defTabSz="914400" rtl="0" eaLnBrk="1" latinLnBrk="0" hangingPunct="1">
                        <a:lnSpc>
                          <a:spcPct val="100000"/>
                        </a:lnSpc>
                        <a:spcAft>
                          <a:spcPts val="0"/>
                        </a:spcAft>
                      </a:pPr>
                      <a:r>
                        <a:rPr lang="zh-TW" sz="1600" kern="1200" dirty="0">
                          <a:solidFill>
                            <a:schemeClr val="dk1"/>
                          </a:solidFill>
                          <a:effectLst/>
                          <a:latin typeface="+mn-lt"/>
                          <a:ea typeface="+mn-ea"/>
                          <a:cs typeface="+mn-cs"/>
                        </a:rPr>
                        <a:t>商業智慧學程主要培養學生在電子化企業經營的環境下，針對企業</a:t>
                      </a:r>
                      <a:r>
                        <a:rPr lang="en-US" sz="1600" kern="1200" dirty="0">
                          <a:solidFill>
                            <a:schemeClr val="dk1"/>
                          </a:solidFill>
                          <a:effectLst/>
                          <a:latin typeface="+mn-lt"/>
                          <a:ea typeface="+mn-ea"/>
                          <a:cs typeface="+mn-cs"/>
                        </a:rPr>
                        <a:t>(</a:t>
                      </a:r>
                      <a:r>
                        <a:rPr lang="zh-TW" sz="1600" kern="1200" dirty="0">
                          <a:solidFill>
                            <a:schemeClr val="dk1"/>
                          </a:solidFill>
                          <a:effectLst/>
                          <a:latin typeface="+mn-lt"/>
                          <a:ea typeface="+mn-ea"/>
                          <a:cs typeface="+mn-cs"/>
                        </a:rPr>
                        <a:t>巨量</a:t>
                      </a:r>
                      <a:r>
                        <a:rPr lang="en-US" sz="1600" kern="1200" dirty="0">
                          <a:solidFill>
                            <a:schemeClr val="dk1"/>
                          </a:solidFill>
                          <a:effectLst/>
                          <a:latin typeface="+mn-lt"/>
                          <a:ea typeface="+mn-ea"/>
                          <a:cs typeface="+mn-cs"/>
                        </a:rPr>
                        <a:t>)</a:t>
                      </a:r>
                      <a:r>
                        <a:rPr lang="zh-TW" sz="1600" kern="1200" dirty="0">
                          <a:solidFill>
                            <a:schemeClr val="dk1"/>
                          </a:solidFill>
                          <a:effectLst/>
                          <a:latin typeface="+mn-lt"/>
                          <a:ea typeface="+mn-ea"/>
                          <a:cs typeface="+mn-cs"/>
                        </a:rPr>
                        <a:t>資料，具備處理、分析的能力，以協助企業決策。</a:t>
                      </a:r>
                    </a:p>
                  </a:txBody>
                  <a:tcPr marL="61301" marR="61301" marT="0" marB="0"/>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決策支援與商業智慧</a:t>
                      </a: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資料科學導論</a:t>
                      </a:r>
                    </a:p>
                  </a:txBody>
                  <a:tcPr marL="61301" marR="61301"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3</a:t>
                      </a:r>
                      <a:endParaRPr lang="zh-TW" sz="1400" kern="100">
                        <a:solidFill>
                          <a:schemeClr val="dk1"/>
                        </a:solidFill>
                        <a:effectLst/>
                        <a:latin typeface="+mn-lt"/>
                        <a:ea typeface="+mn-ea"/>
                        <a:cs typeface="+mn-cs"/>
                      </a:endParaRPr>
                    </a:p>
                  </a:txBody>
                  <a:tcPr marL="61301" marR="61301" marT="0" marB="0"/>
                </a:tc>
                <a:tc rowSpan="17">
                  <a:txBody>
                    <a:bodyPr/>
                    <a:lstStyle/>
                    <a:p>
                      <a:pPr marL="0" algn="ctr" defTabSz="914400" rtl="0" eaLnBrk="1" latinLnBrk="0" hangingPunct="1">
                        <a:lnSpc>
                          <a:spcPts val="1800"/>
                        </a:lnSpc>
                        <a:spcAft>
                          <a:spcPts val="0"/>
                        </a:spcAft>
                      </a:pPr>
                      <a:r>
                        <a:rPr lang="zh-TW" sz="1400" kern="100" dirty="0">
                          <a:solidFill>
                            <a:schemeClr val="dk1"/>
                          </a:solidFill>
                          <a:effectLst/>
                          <a:latin typeface="+mn-lt"/>
                          <a:ea typeface="+mn-ea"/>
                          <a:cs typeface="+mn-cs"/>
                        </a:rPr>
                        <a:t>修畢</a:t>
                      </a:r>
                      <a:r>
                        <a:rPr lang="en-US" sz="1400" kern="100" dirty="0">
                          <a:solidFill>
                            <a:schemeClr val="dk1"/>
                          </a:solidFill>
                          <a:effectLst/>
                          <a:latin typeface="+mn-lt"/>
                          <a:ea typeface="+mn-ea"/>
                          <a:cs typeface="+mn-cs"/>
                        </a:rPr>
                        <a:t>9</a:t>
                      </a:r>
                      <a:r>
                        <a:rPr lang="zh-TW" sz="1400" kern="100" dirty="0">
                          <a:solidFill>
                            <a:schemeClr val="dk1"/>
                          </a:solidFill>
                          <a:effectLst/>
                          <a:latin typeface="+mn-lt"/>
                          <a:ea typeface="+mn-ea"/>
                          <a:cs typeface="+mn-cs"/>
                        </a:rPr>
                        <a:t>學分</a:t>
                      </a:r>
                      <a:r>
                        <a:rPr lang="en-US" sz="1400" kern="100" dirty="0">
                          <a:solidFill>
                            <a:schemeClr val="dk1"/>
                          </a:solidFill>
                          <a:effectLst/>
                          <a:latin typeface="+mn-lt"/>
                          <a:ea typeface="+mn-ea"/>
                          <a:cs typeface="+mn-cs"/>
                        </a:rPr>
                        <a:t>(</a:t>
                      </a:r>
                      <a:r>
                        <a:rPr lang="zh-TW" sz="1400" kern="100" dirty="0">
                          <a:solidFill>
                            <a:schemeClr val="dk1"/>
                          </a:solidFill>
                          <a:effectLst/>
                          <a:latin typeface="+mn-lt"/>
                          <a:ea typeface="+mn-ea"/>
                          <a:cs typeface="+mn-cs"/>
                        </a:rPr>
                        <a:t>含</a:t>
                      </a:r>
                      <a:r>
                        <a:rPr lang="en-US" sz="1400" kern="100" dirty="0">
                          <a:solidFill>
                            <a:schemeClr val="dk1"/>
                          </a:solidFill>
                          <a:effectLst/>
                          <a:latin typeface="+mn-lt"/>
                          <a:ea typeface="+mn-ea"/>
                          <a:cs typeface="+mn-cs"/>
                        </a:rPr>
                        <a:t>)</a:t>
                      </a:r>
                      <a:r>
                        <a:rPr lang="zh-TW" sz="1400" kern="100" dirty="0">
                          <a:solidFill>
                            <a:schemeClr val="dk1"/>
                          </a:solidFill>
                          <a:effectLst/>
                          <a:latin typeface="+mn-lt"/>
                          <a:ea typeface="+mn-ea"/>
                          <a:cs typeface="+mn-cs"/>
                        </a:rPr>
                        <a:t>以上</a:t>
                      </a:r>
                    </a:p>
                  </a:txBody>
                  <a:tcPr marL="61301" marR="61301" marT="0" marB="0"/>
                </a:tc>
                <a:extLst>
                  <a:ext uri="{0D108BD9-81ED-4DB2-BD59-A6C34878D82A}">
                    <a16:rowId xmlns="" xmlns:a16="http://schemas.microsoft.com/office/drawing/2014/main" val="3061081942"/>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生產管理資訊系統</a:t>
                      </a: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機器與深度學習應用</a:t>
                      </a: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200444375"/>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人工智慧與專家系統</a:t>
                      </a: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巨量資料分析與應用</a:t>
                      </a: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3988658865"/>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資訊安全管理</a:t>
                      </a:r>
                    </a:p>
                  </a:txBody>
                  <a:tcPr marL="61301" marR="61301"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3</a:t>
                      </a:r>
                      <a:endParaRPr lang="zh-TW" sz="1400" kern="10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資料探勘與人工智慧</a:t>
                      </a: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3803878210"/>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en-US" sz="1400" kern="100">
                          <a:solidFill>
                            <a:schemeClr val="dk1"/>
                          </a:solidFill>
                          <a:effectLst/>
                          <a:latin typeface="+mn-lt"/>
                          <a:ea typeface="+mn-ea"/>
                          <a:cs typeface="+mn-cs"/>
                        </a:rPr>
                        <a:t>Python</a:t>
                      </a:r>
                      <a:r>
                        <a:rPr lang="zh-TW" sz="1400" kern="100">
                          <a:solidFill>
                            <a:schemeClr val="dk1"/>
                          </a:solidFill>
                          <a:effectLst/>
                          <a:latin typeface="+mn-lt"/>
                          <a:ea typeface="+mn-ea"/>
                          <a:cs typeface="+mn-cs"/>
                        </a:rPr>
                        <a:t>程式設計</a:t>
                      </a:r>
                    </a:p>
                  </a:txBody>
                  <a:tcPr marL="61301" marR="61301"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3</a:t>
                      </a:r>
                      <a:endParaRPr lang="zh-TW" sz="1400" kern="10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語意網與開放資料</a:t>
                      </a: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242161928"/>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資料分析應用</a:t>
                      </a:r>
                    </a:p>
                  </a:txBody>
                  <a:tcPr marL="61301" marR="61301"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3</a:t>
                      </a:r>
                      <a:endParaRPr lang="zh-TW" sz="1400" kern="10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資訊檢索</a:t>
                      </a: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3950858864"/>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智慧型物聯網</a:t>
                      </a: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文字探勘</a:t>
                      </a: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3</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2232660792"/>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大數據與資料視覺化</a:t>
                      </a:r>
                    </a:p>
                  </a:txBody>
                  <a:tcPr marL="61301" marR="61301"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1</a:t>
                      </a:r>
                      <a:endParaRPr lang="zh-TW" sz="1400" kern="10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1038939049"/>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樹莓派資料分析</a:t>
                      </a:r>
                    </a:p>
                  </a:txBody>
                  <a:tcPr marL="61301" marR="61301"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1</a:t>
                      </a:r>
                      <a:endParaRPr lang="zh-TW" sz="1400" kern="10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2266818521"/>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資料分析應用</a:t>
                      </a:r>
                      <a:r>
                        <a:rPr lang="en-US" sz="1400" kern="100" dirty="0">
                          <a:solidFill>
                            <a:schemeClr val="dk1"/>
                          </a:solidFill>
                          <a:effectLst/>
                          <a:latin typeface="+mn-lt"/>
                          <a:ea typeface="+mn-ea"/>
                          <a:cs typeface="+mn-cs"/>
                        </a:rPr>
                        <a:t>-R</a:t>
                      </a:r>
                      <a:endParaRPr lang="zh-TW" sz="1400" kern="100" dirty="0">
                        <a:solidFill>
                          <a:schemeClr val="dk1"/>
                        </a:solidFill>
                        <a:effectLst/>
                        <a:latin typeface="+mn-lt"/>
                        <a:ea typeface="+mn-ea"/>
                        <a:cs typeface="+mn-cs"/>
                      </a:endParaRPr>
                    </a:p>
                  </a:txBody>
                  <a:tcPr marL="61301" marR="61301"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1</a:t>
                      </a:r>
                      <a:endParaRPr lang="zh-TW" sz="1400" kern="10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1509237645"/>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資料科學導論</a:t>
                      </a:r>
                    </a:p>
                  </a:txBody>
                  <a:tcPr marL="61301" marR="61301"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1</a:t>
                      </a:r>
                      <a:endParaRPr lang="zh-TW" sz="1400" kern="10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2064873897"/>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機器與深度學習應用</a:t>
                      </a:r>
                    </a:p>
                  </a:txBody>
                  <a:tcPr marL="61301" marR="61301"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1</a:t>
                      </a:r>
                      <a:endParaRPr lang="zh-TW" sz="1400" kern="10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3914875380"/>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巨量資料分析與應用</a:t>
                      </a:r>
                    </a:p>
                  </a:txBody>
                  <a:tcPr marL="61301" marR="61301"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1</a:t>
                      </a:r>
                      <a:endParaRPr lang="zh-TW" sz="1400" kern="10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1958578657"/>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資料探勘與人工智慧</a:t>
                      </a: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1</a:t>
                      </a:r>
                      <a:endParaRPr lang="zh-TW" sz="1400" kern="100" dirty="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1612906756"/>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語意網與開放資料</a:t>
                      </a:r>
                    </a:p>
                  </a:txBody>
                  <a:tcPr marL="61301" marR="61301"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1</a:t>
                      </a:r>
                      <a:endParaRPr lang="zh-TW" sz="1400" kern="10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619148921"/>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資訊檢索</a:t>
                      </a:r>
                    </a:p>
                  </a:txBody>
                  <a:tcPr marL="61301" marR="61301"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1</a:t>
                      </a:r>
                      <a:endParaRPr lang="zh-TW" sz="1400" kern="10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3029405952"/>
                  </a:ext>
                </a:extLst>
              </a:tr>
              <a:tr h="24324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400"/>
                        </a:lnSpc>
                        <a:spcAft>
                          <a:spcPts val="0"/>
                        </a:spcAft>
                      </a:pPr>
                      <a:r>
                        <a:rPr lang="zh-TW" sz="1400" kern="100" dirty="0">
                          <a:solidFill>
                            <a:schemeClr val="dk1"/>
                          </a:solidFill>
                          <a:effectLst/>
                          <a:latin typeface="+mn-lt"/>
                          <a:ea typeface="+mn-ea"/>
                          <a:cs typeface="+mn-cs"/>
                        </a:rPr>
                        <a:t>文字探勘</a:t>
                      </a:r>
                    </a:p>
                  </a:txBody>
                  <a:tcPr marL="61301" marR="61301" marT="0" marB="0" anchor="ctr"/>
                </a:tc>
                <a:tc>
                  <a:txBody>
                    <a:bodyPr/>
                    <a:lstStyle/>
                    <a:p>
                      <a:pPr marL="0" algn="ctr" defTabSz="914400" rtl="0" eaLnBrk="1" latinLnBrk="0" hangingPunct="1">
                        <a:lnSpc>
                          <a:spcPts val="1400"/>
                        </a:lnSpc>
                        <a:spcAft>
                          <a:spcPts val="0"/>
                        </a:spcAft>
                      </a:pPr>
                      <a:r>
                        <a:rPr lang="en-US" sz="1400" kern="100">
                          <a:solidFill>
                            <a:schemeClr val="dk1"/>
                          </a:solidFill>
                          <a:effectLst/>
                          <a:latin typeface="+mn-lt"/>
                          <a:ea typeface="+mn-ea"/>
                          <a:cs typeface="+mn-cs"/>
                        </a:rPr>
                        <a:t>1</a:t>
                      </a:r>
                      <a:endParaRPr lang="zh-TW" sz="1400" kern="100">
                        <a:solidFill>
                          <a:schemeClr val="dk1"/>
                        </a:solidFill>
                        <a:effectLst/>
                        <a:latin typeface="+mn-lt"/>
                        <a:ea typeface="+mn-ea"/>
                        <a:cs typeface="+mn-cs"/>
                      </a:endParaRPr>
                    </a:p>
                  </a:txBody>
                  <a:tcPr marL="61301" marR="61301" marT="0" marB="0"/>
                </a:tc>
                <a:tc>
                  <a:txBody>
                    <a:bodyPr/>
                    <a:lstStyle/>
                    <a:p>
                      <a:pPr marL="0" algn="l"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nchor="ctr"/>
                </a:tc>
                <a:tc>
                  <a:txBody>
                    <a:bodyPr/>
                    <a:lstStyle/>
                    <a:p>
                      <a:pPr marL="0" algn="ctr" defTabSz="914400" rtl="0" eaLnBrk="1" latinLnBrk="0" hangingPunct="1">
                        <a:lnSpc>
                          <a:spcPts val="1400"/>
                        </a:lnSpc>
                        <a:spcAft>
                          <a:spcPts val="0"/>
                        </a:spcAft>
                      </a:pPr>
                      <a:r>
                        <a:rPr lang="en-US" sz="1400" kern="100" dirty="0">
                          <a:solidFill>
                            <a:schemeClr val="dk1"/>
                          </a:solidFill>
                          <a:effectLst/>
                          <a:latin typeface="+mn-lt"/>
                          <a:ea typeface="+mn-ea"/>
                          <a:cs typeface="+mn-cs"/>
                        </a:rPr>
                        <a:t> </a:t>
                      </a:r>
                      <a:endParaRPr lang="zh-TW" sz="1400" kern="100" dirty="0">
                        <a:solidFill>
                          <a:schemeClr val="dk1"/>
                        </a:solidFill>
                        <a:effectLst/>
                        <a:latin typeface="+mn-lt"/>
                        <a:ea typeface="+mn-ea"/>
                        <a:cs typeface="+mn-cs"/>
                      </a:endParaRPr>
                    </a:p>
                  </a:txBody>
                  <a:tcPr marL="61301" marR="61301" marT="0" marB="0"/>
                </a:tc>
                <a:tc vMerge="1">
                  <a:txBody>
                    <a:bodyPr/>
                    <a:lstStyle/>
                    <a:p>
                      <a:endParaRPr lang="zh-TW" altLang="en-US"/>
                    </a:p>
                  </a:txBody>
                  <a:tcPr/>
                </a:tc>
                <a:extLst>
                  <a:ext uri="{0D108BD9-81ED-4DB2-BD59-A6C34878D82A}">
                    <a16:rowId xmlns="" xmlns:a16="http://schemas.microsoft.com/office/drawing/2014/main" val="2534185630"/>
                  </a:ext>
                </a:extLst>
              </a:tr>
            </a:tbl>
          </a:graphicData>
        </a:graphic>
      </p:graphicFrame>
    </p:spTree>
    <p:extLst>
      <p:ext uri="{BB962C8B-B14F-4D97-AF65-F5344CB8AC3E}">
        <p14:creationId xmlns:p14="http://schemas.microsoft.com/office/powerpoint/2010/main" val="2750348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zh-TW" altLang="en-US" dirty="0" smtClean="0">
                <a:latin typeface="微軟正黑體" pitchFamily="34" charset="-120"/>
                <a:ea typeface="微軟正黑體" pitchFamily="34" charset="-120"/>
              </a:rPr>
              <a:t>課程設計</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鼎新就業學程</a:t>
            </a:r>
            <a:r>
              <a:rPr lang="en-US" altLang="zh-TW" dirty="0" smtClean="0">
                <a:latin typeface="微軟正黑體" pitchFamily="34" charset="-120"/>
                <a:ea typeface="微軟正黑體" pitchFamily="34" charset="-120"/>
              </a:rPr>
              <a:t>(6/6)</a:t>
            </a:r>
            <a:endParaRPr lang="zh-TW" altLang="en-US" dirty="0" smtClean="0">
              <a:ea typeface="新細明體" charset="-120"/>
            </a:endParaRPr>
          </a:p>
        </p:txBody>
      </p:sp>
      <p:sp>
        <p:nvSpPr>
          <p:cNvPr id="4" name="投影片編號版面配置區 3"/>
          <p:cNvSpPr>
            <a:spLocks noGrp="1"/>
          </p:cNvSpPr>
          <p:nvPr>
            <p:ph type="sldNum" sz="quarter" idx="11"/>
          </p:nvPr>
        </p:nvSpPr>
        <p:spPr/>
        <p:txBody>
          <a:bodyPr/>
          <a:lstStyle/>
          <a:p>
            <a:pPr>
              <a:defRPr/>
            </a:pPr>
            <a:fld id="{69F7ECE6-7FAE-4014-81E5-C282A8364329}" type="slidenum">
              <a:rPr lang="en-US" altLang="zh-TW" smtClean="0"/>
              <a:pPr>
                <a:defRPr/>
              </a:pPr>
              <a:t>13</a:t>
            </a:fld>
            <a:endParaRPr lang="en-US" altLang="zh-TW"/>
          </a:p>
        </p:txBody>
      </p:sp>
      <p:graphicFrame>
        <p:nvGraphicFramePr>
          <p:cNvPr id="5" name="資料庫圖表 4"/>
          <p:cNvGraphicFramePr/>
          <p:nvPr/>
        </p:nvGraphicFramePr>
        <p:xfrm>
          <a:off x="762000" y="1676400"/>
          <a:ext cx="70104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1"/>
          </p:nvPr>
        </p:nvSpPr>
        <p:spPr/>
        <p:txBody>
          <a:bodyPr/>
          <a:lstStyle/>
          <a:p>
            <a:pPr>
              <a:defRPr/>
            </a:pPr>
            <a:fld id="{E4F7C81D-908F-4374-80F4-36550C410559}" type="slidenum">
              <a:rPr lang="en-US" altLang="zh-TW" smtClean="0"/>
              <a:pPr>
                <a:defRPr/>
              </a:pPr>
              <a:t>14</a:t>
            </a:fld>
            <a:endParaRPr lang="en-US" altLang="zh-TW"/>
          </a:p>
        </p:txBody>
      </p:sp>
      <p:pic>
        <p:nvPicPr>
          <p:cNvPr id="24579" name="資料庫圖表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2786063"/>
            <a:ext cx="735647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DSCF00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971800"/>
            <a:ext cx="144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學生學習與學生事務</a:t>
            </a:r>
            <a:r>
              <a:rPr lang="en-US" altLang="zh-TW" dirty="0" smtClean="0">
                <a:latin typeface="微軟正黑體" panose="020B0604030504040204" pitchFamily="34" charset="-120"/>
                <a:ea typeface="微軟正黑體" panose="020B0604030504040204" pitchFamily="34" charset="-120"/>
              </a:rPr>
              <a:t>(1/2)</a:t>
            </a:r>
            <a:endParaRPr lang="zh-TW" altLang="en-US" dirty="0" smtClean="0">
              <a:latin typeface="微軟正黑體" panose="020B0604030504040204" pitchFamily="34" charset="-120"/>
              <a:ea typeface="微軟正黑體" panose="020B0604030504040204" pitchFamily="34" charset="-120"/>
            </a:endParaRPr>
          </a:p>
        </p:txBody>
      </p:sp>
      <p:sp>
        <p:nvSpPr>
          <p:cNvPr id="25603" name="內容版面配置區 2"/>
          <p:cNvSpPr>
            <a:spLocks noGrp="1"/>
          </p:cNvSpPr>
          <p:nvPr>
            <p:ph idx="1"/>
          </p:nvPr>
        </p:nvSpPr>
        <p:spPr>
          <a:xfrm>
            <a:off x="303213" y="1352550"/>
            <a:ext cx="7088187" cy="1368425"/>
          </a:xfrm>
        </p:spPr>
        <p:txBody>
          <a:bodyPr/>
          <a:lstStyle/>
          <a:p>
            <a:pPr>
              <a:buFont typeface="Wingdings" pitchFamily="2" charset="2"/>
              <a:buBlip>
                <a:blip r:embed="rId2"/>
              </a:buBlip>
            </a:pPr>
            <a:r>
              <a:rPr lang="zh-TW" altLang="en-US" smtClean="0">
                <a:latin typeface="微軟正黑體" pitchFamily="34" charset="-120"/>
                <a:ea typeface="微軟正黑體" pitchFamily="34" charset="-120"/>
              </a:rPr>
              <a:t>完整的資管樓</a:t>
            </a:r>
            <a:r>
              <a:rPr lang="en-US" altLang="zh-TW" smtClean="0">
                <a:latin typeface="微軟正黑體" pitchFamily="34" charset="-120"/>
                <a:ea typeface="微軟正黑體" pitchFamily="34" charset="-120"/>
              </a:rPr>
              <a:t>--</a:t>
            </a:r>
            <a:r>
              <a:rPr lang="zh-TW" altLang="en-US" smtClean="0">
                <a:latin typeface="微軟正黑體" pitchFamily="34" charset="-120"/>
                <a:ea typeface="微軟正黑體" pitchFamily="34" charset="-120"/>
              </a:rPr>
              <a:t>提供圖書儀器、資訊科技、實驗室、或專科教室設備情形 </a:t>
            </a:r>
            <a:endParaRPr lang="en-US" altLang="zh-TW" smtClean="0">
              <a:latin typeface="微軟正黑體" pitchFamily="34" charset="-120"/>
              <a:ea typeface="微軟正黑體" pitchFamily="34" charset="-120"/>
            </a:endParaRPr>
          </a:p>
          <a:p>
            <a:endParaRPr lang="zh-TW" altLang="en-US" smtClean="0">
              <a:ea typeface="新細明體" charset="-120"/>
            </a:endParaRPr>
          </a:p>
        </p:txBody>
      </p:sp>
      <p:grpSp>
        <p:nvGrpSpPr>
          <p:cNvPr id="25604" name="Group 33"/>
          <p:cNvGrpSpPr>
            <a:grpSpLocks/>
          </p:cNvGrpSpPr>
          <p:nvPr/>
        </p:nvGrpSpPr>
        <p:grpSpPr bwMode="auto">
          <a:xfrm>
            <a:off x="284163" y="2443163"/>
            <a:ext cx="8929687" cy="4191000"/>
            <a:chOff x="385" y="1152"/>
            <a:chExt cx="5625" cy="2640"/>
          </a:xfrm>
        </p:grpSpPr>
        <p:sp>
          <p:nvSpPr>
            <p:cNvPr id="25605" name="AutoShape 3"/>
            <p:cNvSpPr>
              <a:spLocks noChangeArrowheads="1"/>
            </p:cNvSpPr>
            <p:nvPr/>
          </p:nvSpPr>
          <p:spPr bwMode="gray">
            <a:xfrm rot="-3626814">
              <a:off x="2875" y="1599"/>
              <a:ext cx="499" cy="182"/>
            </a:xfrm>
            <a:prstGeom prst="rightArrow">
              <a:avLst>
                <a:gd name="adj1" fmla="val 35167"/>
                <a:gd name="adj2" fmla="val 111029"/>
              </a:avLst>
            </a:prstGeom>
            <a:solidFill>
              <a:schemeClr val="tx2"/>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5606" name="AutoShape 4"/>
            <p:cNvSpPr>
              <a:spLocks noChangeArrowheads="1"/>
            </p:cNvSpPr>
            <p:nvPr/>
          </p:nvSpPr>
          <p:spPr bwMode="gray">
            <a:xfrm rot="3465783">
              <a:off x="2907" y="2928"/>
              <a:ext cx="499" cy="182"/>
            </a:xfrm>
            <a:prstGeom prst="rightArrow">
              <a:avLst>
                <a:gd name="adj1" fmla="val 35167"/>
                <a:gd name="adj2" fmla="val 111029"/>
              </a:avLst>
            </a:prstGeom>
            <a:solidFill>
              <a:schemeClr val="tx2"/>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5607" name="AutoShape 5"/>
            <p:cNvSpPr>
              <a:spLocks noChangeArrowheads="1"/>
            </p:cNvSpPr>
            <p:nvPr/>
          </p:nvSpPr>
          <p:spPr bwMode="gray">
            <a:xfrm rot="-7230978">
              <a:off x="2139" y="1613"/>
              <a:ext cx="499" cy="182"/>
            </a:xfrm>
            <a:prstGeom prst="rightArrow">
              <a:avLst>
                <a:gd name="adj1" fmla="val 35167"/>
                <a:gd name="adj2" fmla="val 111029"/>
              </a:avLst>
            </a:prstGeom>
            <a:solidFill>
              <a:schemeClr val="tx2"/>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5608" name="AutoShape 6"/>
            <p:cNvSpPr>
              <a:spLocks noChangeArrowheads="1"/>
            </p:cNvSpPr>
            <p:nvPr/>
          </p:nvSpPr>
          <p:spPr bwMode="gray">
            <a:xfrm rot="7535209">
              <a:off x="2115" y="2907"/>
              <a:ext cx="499" cy="182"/>
            </a:xfrm>
            <a:prstGeom prst="rightArrow">
              <a:avLst>
                <a:gd name="adj1" fmla="val 35167"/>
                <a:gd name="adj2" fmla="val 111029"/>
              </a:avLst>
            </a:prstGeom>
            <a:solidFill>
              <a:schemeClr val="tx2"/>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5609" name="AutoShape 7"/>
            <p:cNvSpPr>
              <a:spLocks noChangeArrowheads="1"/>
            </p:cNvSpPr>
            <p:nvPr/>
          </p:nvSpPr>
          <p:spPr bwMode="gray">
            <a:xfrm>
              <a:off x="3272" y="2275"/>
              <a:ext cx="499" cy="182"/>
            </a:xfrm>
            <a:prstGeom prst="rightArrow">
              <a:avLst>
                <a:gd name="adj1" fmla="val 35167"/>
                <a:gd name="adj2" fmla="val 111029"/>
              </a:avLst>
            </a:prstGeom>
            <a:solidFill>
              <a:schemeClr val="tx2"/>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5610" name="AutoShape 8"/>
            <p:cNvSpPr>
              <a:spLocks noChangeArrowheads="1"/>
            </p:cNvSpPr>
            <p:nvPr/>
          </p:nvSpPr>
          <p:spPr bwMode="gray">
            <a:xfrm rot="10800000">
              <a:off x="1754" y="2271"/>
              <a:ext cx="544" cy="182"/>
            </a:xfrm>
            <a:prstGeom prst="rightArrow">
              <a:avLst>
                <a:gd name="adj1" fmla="val 35167"/>
                <a:gd name="adj2" fmla="val 121041"/>
              </a:avLst>
            </a:prstGeom>
            <a:solidFill>
              <a:schemeClr val="tx2"/>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5611" name="Oval 9"/>
            <p:cNvSpPr>
              <a:spLocks noChangeArrowheads="1"/>
            </p:cNvSpPr>
            <p:nvPr/>
          </p:nvSpPr>
          <p:spPr bwMode="auto">
            <a:xfrm>
              <a:off x="1578" y="1168"/>
              <a:ext cx="2358" cy="327"/>
            </a:xfrm>
            <a:prstGeom prst="ellipse">
              <a:avLst/>
            </a:prstGeom>
            <a:noFill/>
            <a:ln w="381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50" name="Text Box 10"/>
            <p:cNvSpPr txBox="1">
              <a:spLocks noChangeArrowheads="1"/>
            </p:cNvSpPr>
            <p:nvPr/>
          </p:nvSpPr>
          <p:spPr bwMode="auto">
            <a:xfrm>
              <a:off x="3498" y="1152"/>
              <a:ext cx="2276" cy="710"/>
            </a:xfrm>
            <a:prstGeom prst="rect">
              <a:avLst/>
            </a:prstGeom>
            <a:noFill/>
            <a:ln w="9525" algn="ctr">
              <a:noFill/>
              <a:miter lim="800000"/>
              <a:headEnd/>
              <a:tailEnd/>
            </a:ln>
          </p:spPr>
          <p:txBody>
            <a:bodyPr wrap="square">
              <a:spAutoFit/>
            </a:bodyPr>
            <a:lstStyle/>
            <a:p>
              <a:pPr eaLnBrk="0" hangingPunct="0">
                <a:lnSpc>
                  <a:spcPct val="80000"/>
                </a:lnSpc>
                <a:spcAft>
                  <a:spcPct val="20000"/>
                </a:spcAft>
                <a:defRPr/>
              </a:pPr>
              <a:r>
                <a:rPr lang="zh-TW" altLang="en-US" sz="2400" b="1" dirty="0" smtClean="0">
                  <a:solidFill>
                    <a:schemeClr val="accent6">
                      <a:lumMod val="50000"/>
                    </a:schemeClr>
                  </a:solidFill>
                  <a:latin typeface="微軟正黑體" pitchFamily="34" charset="-120"/>
                  <a:ea typeface="微軟正黑體" pitchFamily="34" charset="-120"/>
                </a:rPr>
                <a:t>電腦教室</a:t>
              </a:r>
              <a:endParaRPr lang="en-US" altLang="zh-TW" sz="2400" b="1" dirty="0" smtClean="0">
                <a:solidFill>
                  <a:schemeClr val="accent6">
                    <a:lumMod val="50000"/>
                  </a:schemeClr>
                </a:solidFill>
                <a:latin typeface="微軟正黑體" pitchFamily="34" charset="-120"/>
                <a:ea typeface="微軟正黑體" pitchFamily="34" charset="-120"/>
              </a:endParaRPr>
            </a:p>
            <a:p>
              <a:pPr eaLnBrk="0" hangingPunct="0">
                <a:lnSpc>
                  <a:spcPct val="80000"/>
                </a:lnSpc>
                <a:spcAft>
                  <a:spcPct val="20000"/>
                </a:spcAft>
                <a:defRPr/>
              </a:pPr>
              <a:r>
                <a:rPr lang="en-US" altLang="zh-TW" sz="2400" b="1" dirty="0" smtClean="0">
                  <a:solidFill>
                    <a:schemeClr val="accent6">
                      <a:lumMod val="50000"/>
                    </a:schemeClr>
                  </a:solidFill>
                  <a:latin typeface="微軟正黑體" pitchFamily="34" charset="-120"/>
                  <a:ea typeface="微軟正黑體" pitchFamily="34" charset="-120"/>
                </a:rPr>
                <a:t>(</a:t>
              </a:r>
              <a:r>
                <a:rPr lang="zh-TW" altLang="en-US" sz="2400" b="1" dirty="0">
                  <a:solidFill>
                    <a:srgbClr val="FF0000"/>
                  </a:solidFill>
                  <a:latin typeface="微軟正黑體" pitchFamily="34" charset="-120"/>
                  <a:ea typeface="微軟正黑體" pitchFamily="34" charset="-120"/>
                </a:rPr>
                <a:t>國際大數據考照中心</a:t>
              </a:r>
              <a:r>
                <a:rPr lang="en-US" altLang="zh-TW" sz="2400" b="1" dirty="0">
                  <a:solidFill>
                    <a:schemeClr val="accent6">
                      <a:lumMod val="50000"/>
                    </a:schemeClr>
                  </a:solidFill>
                  <a:latin typeface="微軟正黑體" pitchFamily="34" charset="-120"/>
                  <a:ea typeface="微軟正黑體" pitchFamily="34" charset="-120"/>
                </a:rPr>
                <a:t>)</a:t>
              </a:r>
            </a:p>
            <a:p>
              <a:pPr eaLnBrk="0" hangingPunct="0">
                <a:lnSpc>
                  <a:spcPct val="80000"/>
                </a:lnSpc>
                <a:spcAft>
                  <a:spcPct val="20000"/>
                </a:spcAft>
                <a:defRPr/>
              </a:pPr>
              <a:r>
                <a:rPr lang="zh-TW" altLang="en-US" sz="2400" b="1" dirty="0" smtClean="0">
                  <a:solidFill>
                    <a:schemeClr val="accent6">
                      <a:lumMod val="50000"/>
                    </a:schemeClr>
                  </a:solidFill>
                  <a:latin typeface="微軟正黑體" pitchFamily="34" charset="-120"/>
                  <a:ea typeface="微軟正黑體" pitchFamily="34" charset="-120"/>
                </a:rPr>
                <a:t>資管</a:t>
              </a:r>
              <a:r>
                <a:rPr lang="en-US" altLang="zh-TW" sz="2400" b="1" dirty="0">
                  <a:solidFill>
                    <a:schemeClr val="accent6">
                      <a:lumMod val="50000"/>
                    </a:schemeClr>
                  </a:solidFill>
                  <a:latin typeface="微軟正黑體" pitchFamily="34" charset="-120"/>
                  <a:ea typeface="微軟正黑體" pitchFamily="34" charset="-120"/>
                </a:rPr>
                <a:t>201</a:t>
              </a:r>
            </a:p>
          </p:txBody>
        </p:sp>
        <p:sp>
          <p:nvSpPr>
            <p:cNvPr id="51" name="Text Box 11"/>
            <p:cNvSpPr txBox="1">
              <a:spLocks noChangeArrowheads="1"/>
            </p:cNvSpPr>
            <p:nvPr/>
          </p:nvSpPr>
          <p:spPr bwMode="auto">
            <a:xfrm>
              <a:off x="577" y="1184"/>
              <a:ext cx="1509" cy="430"/>
            </a:xfrm>
            <a:prstGeom prst="rect">
              <a:avLst/>
            </a:prstGeom>
            <a:noFill/>
            <a:ln w="9525" algn="ctr">
              <a:noFill/>
              <a:miter lim="800000"/>
              <a:headEnd/>
              <a:tailEnd/>
            </a:ln>
          </p:spPr>
          <p:txBody>
            <a:bodyPr>
              <a:spAutoFit/>
            </a:bodyPr>
            <a:lstStyle/>
            <a:p>
              <a:pPr>
                <a:lnSpc>
                  <a:spcPct val="80000"/>
                </a:lnSpc>
                <a:spcAft>
                  <a:spcPct val="20000"/>
                </a:spcAft>
                <a:defRPr/>
              </a:pPr>
              <a:r>
                <a:rPr lang="zh-TW" altLang="en-US" sz="2400" b="1" dirty="0">
                  <a:solidFill>
                    <a:schemeClr val="accent6">
                      <a:lumMod val="50000"/>
                    </a:schemeClr>
                  </a:solidFill>
                  <a:latin typeface="微軟正黑體" pitchFamily="34" charset="-120"/>
                  <a:ea typeface="微軟正黑體" pitchFamily="34" charset="-120"/>
                </a:rPr>
                <a:t>提供學生借用之教學設備</a:t>
              </a:r>
            </a:p>
          </p:txBody>
        </p:sp>
        <p:sp>
          <p:nvSpPr>
            <p:cNvPr id="52" name="Text Box 12"/>
            <p:cNvSpPr txBox="1">
              <a:spLocks noChangeArrowheads="1"/>
            </p:cNvSpPr>
            <p:nvPr/>
          </p:nvSpPr>
          <p:spPr bwMode="auto">
            <a:xfrm>
              <a:off x="4074" y="2256"/>
              <a:ext cx="1936" cy="477"/>
            </a:xfrm>
            <a:prstGeom prst="rect">
              <a:avLst/>
            </a:prstGeom>
            <a:noFill/>
            <a:ln w="9525" algn="ctr">
              <a:noFill/>
              <a:miter lim="800000"/>
              <a:headEnd/>
              <a:tailEnd/>
            </a:ln>
          </p:spPr>
          <p:txBody>
            <a:bodyPr wrap="none">
              <a:spAutoFit/>
            </a:bodyPr>
            <a:lstStyle/>
            <a:p>
              <a:pPr>
                <a:lnSpc>
                  <a:spcPct val="80000"/>
                </a:lnSpc>
                <a:spcAft>
                  <a:spcPct val="20000"/>
                </a:spcAft>
                <a:defRPr/>
              </a:pPr>
              <a:r>
                <a:rPr lang="zh-TW" altLang="en-US" sz="2400" b="1" dirty="0">
                  <a:solidFill>
                    <a:schemeClr val="accent6">
                      <a:lumMod val="50000"/>
                    </a:schemeClr>
                  </a:solidFill>
                  <a:latin typeface="微軟正黑體" pitchFamily="34" charset="-120"/>
                  <a:ea typeface="微軟正黑體" pitchFamily="34" charset="-120"/>
                </a:rPr>
                <a:t>專題教室</a:t>
              </a:r>
              <a:r>
                <a:rPr lang="en-US" altLang="zh-TW" sz="2400" b="1" dirty="0">
                  <a:solidFill>
                    <a:schemeClr val="accent6">
                      <a:lumMod val="50000"/>
                    </a:schemeClr>
                  </a:solidFill>
                  <a:latin typeface="微軟正黑體" pitchFamily="34" charset="-120"/>
                  <a:ea typeface="微軟正黑體" pitchFamily="34" charset="-120"/>
                </a:rPr>
                <a:t>(</a:t>
              </a:r>
              <a:r>
                <a:rPr lang="en-US" altLang="zh-TW" sz="2400" b="1" dirty="0">
                  <a:solidFill>
                    <a:srgbClr val="FF0000"/>
                  </a:solidFill>
                  <a:latin typeface="微軟正黑體" pitchFamily="34" charset="-120"/>
                  <a:ea typeface="微軟正黑體" pitchFamily="34" charset="-120"/>
                </a:rPr>
                <a:t>24hrs</a:t>
              </a:r>
              <a:r>
                <a:rPr lang="zh-TW" altLang="en-US" sz="2400" b="1" dirty="0">
                  <a:solidFill>
                    <a:srgbClr val="FF0000"/>
                  </a:solidFill>
                  <a:latin typeface="微軟正黑體" pitchFamily="34" charset="-120"/>
                  <a:ea typeface="微軟正黑體" pitchFamily="34" charset="-120"/>
                </a:rPr>
                <a:t>開放</a:t>
              </a:r>
              <a:r>
                <a:rPr lang="en-US" altLang="zh-TW" sz="2400" b="1" dirty="0">
                  <a:solidFill>
                    <a:schemeClr val="accent6">
                      <a:lumMod val="50000"/>
                    </a:schemeClr>
                  </a:solidFill>
                  <a:latin typeface="微軟正黑體" pitchFamily="34" charset="-120"/>
                  <a:ea typeface="微軟正黑體" pitchFamily="34" charset="-120"/>
                </a:rPr>
                <a:t>)</a:t>
              </a:r>
            </a:p>
            <a:p>
              <a:pPr marL="0" lvl="1">
                <a:lnSpc>
                  <a:spcPct val="80000"/>
                </a:lnSpc>
                <a:spcAft>
                  <a:spcPct val="20000"/>
                </a:spcAft>
                <a:defRPr/>
              </a:pPr>
              <a:r>
                <a:rPr lang="zh-TW" altLang="en-US" sz="2400" b="1" dirty="0">
                  <a:solidFill>
                    <a:schemeClr val="accent6">
                      <a:lumMod val="50000"/>
                    </a:schemeClr>
                  </a:solidFill>
                  <a:latin typeface="微軟正黑體" pitchFamily="34" charset="-120"/>
                  <a:ea typeface="微軟正黑體" pitchFamily="34" charset="-120"/>
                </a:rPr>
                <a:t>資管</a:t>
              </a:r>
              <a:r>
                <a:rPr lang="en-US" altLang="zh-TW" sz="2400" b="1" dirty="0">
                  <a:solidFill>
                    <a:schemeClr val="accent6">
                      <a:lumMod val="50000"/>
                    </a:schemeClr>
                  </a:solidFill>
                  <a:latin typeface="微軟正黑體" pitchFamily="34" charset="-120"/>
                  <a:ea typeface="微軟正黑體" pitchFamily="34" charset="-120"/>
                </a:rPr>
                <a:t>101</a:t>
              </a:r>
              <a:r>
                <a:rPr lang="zh-TW" altLang="en-US" sz="2400" b="1" dirty="0">
                  <a:solidFill>
                    <a:schemeClr val="accent6">
                      <a:lumMod val="50000"/>
                    </a:schemeClr>
                  </a:solidFill>
                  <a:latin typeface="微軟正黑體" pitchFamily="34" charset="-120"/>
                  <a:ea typeface="微軟正黑體" pitchFamily="34" charset="-120"/>
                </a:rPr>
                <a:t>、</a:t>
              </a:r>
              <a:r>
                <a:rPr lang="en-US" altLang="zh-TW" sz="2400" b="1" dirty="0">
                  <a:solidFill>
                    <a:schemeClr val="accent6">
                      <a:lumMod val="50000"/>
                    </a:schemeClr>
                  </a:solidFill>
                  <a:latin typeface="微軟正黑體" pitchFamily="34" charset="-120"/>
                  <a:ea typeface="微軟正黑體" pitchFamily="34" charset="-120"/>
                </a:rPr>
                <a:t>301</a:t>
              </a:r>
            </a:p>
          </p:txBody>
        </p:sp>
        <p:sp>
          <p:nvSpPr>
            <p:cNvPr id="53" name="Text Box 13"/>
            <p:cNvSpPr txBox="1">
              <a:spLocks noChangeArrowheads="1"/>
            </p:cNvSpPr>
            <p:nvPr/>
          </p:nvSpPr>
          <p:spPr bwMode="auto">
            <a:xfrm>
              <a:off x="3505" y="3082"/>
              <a:ext cx="1879" cy="710"/>
            </a:xfrm>
            <a:prstGeom prst="rect">
              <a:avLst/>
            </a:prstGeom>
            <a:noFill/>
            <a:ln w="9525" algn="ctr">
              <a:noFill/>
              <a:miter lim="800000"/>
              <a:headEnd/>
              <a:tailEnd/>
            </a:ln>
          </p:spPr>
          <p:txBody>
            <a:bodyPr>
              <a:spAutoFit/>
            </a:bodyPr>
            <a:lstStyle/>
            <a:p>
              <a:pPr marL="0" lvl="1">
                <a:lnSpc>
                  <a:spcPct val="80000"/>
                </a:lnSpc>
                <a:spcAft>
                  <a:spcPct val="20000"/>
                </a:spcAft>
                <a:defRPr/>
              </a:pPr>
              <a:r>
                <a:rPr lang="zh-TW" altLang="en-US" sz="2400" b="1" dirty="0">
                  <a:solidFill>
                    <a:schemeClr val="accent6">
                      <a:lumMod val="50000"/>
                    </a:schemeClr>
                  </a:solidFill>
                  <a:latin typeface="微軟正黑體" pitchFamily="34" charset="-120"/>
                  <a:ea typeface="微軟正黑體" pitchFamily="34" charset="-120"/>
                </a:rPr>
                <a:t>特色教室（資管</a:t>
              </a:r>
              <a:r>
                <a:rPr lang="en-US" altLang="zh-TW" sz="2400" b="1" dirty="0">
                  <a:solidFill>
                    <a:schemeClr val="accent6">
                      <a:lumMod val="50000"/>
                    </a:schemeClr>
                  </a:solidFill>
                  <a:latin typeface="微軟正黑體" pitchFamily="34" charset="-120"/>
                  <a:ea typeface="微軟正黑體" pitchFamily="34" charset="-120"/>
                </a:rPr>
                <a:t>102 )</a:t>
              </a:r>
            </a:p>
            <a:p>
              <a:pPr marL="0" lvl="1">
                <a:lnSpc>
                  <a:spcPct val="80000"/>
                </a:lnSpc>
                <a:spcAft>
                  <a:spcPct val="20000"/>
                </a:spcAft>
                <a:defRPr/>
              </a:pPr>
              <a:r>
                <a:rPr lang="zh-TW" altLang="en-US" sz="2400" b="1" dirty="0" smtClean="0">
                  <a:solidFill>
                    <a:srgbClr val="FF0000"/>
                  </a:solidFill>
                  <a:latin typeface="微軟正黑體" pitchFamily="34" charset="-120"/>
                  <a:ea typeface="微軟正黑體" pitchFamily="34" charset="-120"/>
                </a:rPr>
                <a:t>物</a:t>
              </a:r>
              <a:r>
                <a:rPr lang="zh-TW" altLang="en-US" sz="2400" b="1" dirty="0">
                  <a:solidFill>
                    <a:srgbClr val="FF0000"/>
                  </a:solidFill>
                  <a:latin typeface="微軟正黑體" pitchFamily="34" charset="-120"/>
                  <a:ea typeface="微軟正黑體" pitchFamily="34" charset="-120"/>
                </a:rPr>
                <a:t>聯網創客</a:t>
              </a:r>
              <a:r>
                <a:rPr lang="zh-TW" altLang="en-US" sz="2400" b="1" dirty="0" smtClean="0">
                  <a:solidFill>
                    <a:srgbClr val="FF0000"/>
                  </a:solidFill>
                  <a:latin typeface="微軟正黑體" pitchFamily="34" charset="-120"/>
                  <a:ea typeface="微軟正黑體" pitchFamily="34" charset="-120"/>
                </a:rPr>
                <a:t>基地</a:t>
              </a:r>
              <a:endParaRPr lang="en-US" altLang="zh-TW" sz="2400" b="1" dirty="0" smtClean="0">
                <a:solidFill>
                  <a:srgbClr val="FF0000"/>
                </a:solidFill>
                <a:latin typeface="微軟正黑體" pitchFamily="34" charset="-120"/>
                <a:ea typeface="微軟正黑體" pitchFamily="34" charset="-120"/>
              </a:endParaRPr>
            </a:p>
            <a:p>
              <a:pPr marL="0" lvl="1">
                <a:lnSpc>
                  <a:spcPct val="80000"/>
                </a:lnSpc>
                <a:spcAft>
                  <a:spcPct val="20000"/>
                </a:spcAft>
                <a:defRPr/>
              </a:pPr>
              <a:r>
                <a:rPr lang="zh-TW" altLang="en-US" sz="2400" b="1" dirty="0">
                  <a:solidFill>
                    <a:schemeClr val="accent6">
                      <a:lumMod val="50000"/>
                    </a:schemeClr>
                  </a:solidFill>
                  <a:latin typeface="微軟正黑體" pitchFamily="34" charset="-120"/>
                  <a:ea typeface="微軟正黑體" pitchFamily="34" charset="-120"/>
                </a:rPr>
                <a:t>數位</a:t>
              </a:r>
              <a:r>
                <a:rPr lang="zh-TW" altLang="en-US" sz="2400" b="1" dirty="0" smtClean="0">
                  <a:solidFill>
                    <a:schemeClr val="accent6">
                      <a:lumMod val="50000"/>
                    </a:schemeClr>
                  </a:solidFill>
                  <a:latin typeface="微軟正黑體" pitchFamily="34" charset="-120"/>
                  <a:ea typeface="微軟正黑體" pitchFamily="34" charset="-120"/>
                </a:rPr>
                <a:t>創業</a:t>
              </a:r>
              <a:endParaRPr lang="en-US" altLang="zh-TW" sz="2400" b="1" dirty="0">
                <a:solidFill>
                  <a:schemeClr val="accent6">
                    <a:lumMod val="50000"/>
                  </a:schemeClr>
                </a:solidFill>
                <a:latin typeface="微軟正黑體" pitchFamily="34" charset="-120"/>
                <a:ea typeface="微軟正黑體" pitchFamily="34" charset="-120"/>
              </a:endParaRPr>
            </a:p>
          </p:txBody>
        </p:sp>
        <p:sp>
          <p:nvSpPr>
            <p:cNvPr id="54" name="Text Box 14"/>
            <p:cNvSpPr txBox="1">
              <a:spLocks noChangeArrowheads="1"/>
            </p:cNvSpPr>
            <p:nvPr/>
          </p:nvSpPr>
          <p:spPr bwMode="auto">
            <a:xfrm>
              <a:off x="385" y="2256"/>
              <a:ext cx="1767" cy="477"/>
            </a:xfrm>
            <a:prstGeom prst="rect">
              <a:avLst/>
            </a:prstGeom>
            <a:noFill/>
            <a:ln w="9525" algn="ctr">
              <a:noFill/>
              <a:miter lim="800000"/>
              <a:headEnd/>
              <a:tailEnd/>
            </a:ln>
          </p:spPr>
          <p:txBody>
            <a:bodyPr wrap="none">
              <a:spAutoFit/>
            </a:bodyPr>
            <a:lstStyle/>
            <a:p>
              <a:pPr>
                <a:lnSpc>
                  <a:spcPct val="80000"/>
                </a:lnSpc>
                <a:spcAft>
                  <a:spcPct val="20000"/>
                </a:spcAft>
                <a:defRPr/>
              </a:pPr>
              <a:r>
                <a:rPr lang="zh-TW" altLang="en-US" sz="2400" b="1" dirty="0">
                  <a:solidFill>
                    <a:schemeClr val="accent6">
                      <a:lumMod val="50000"/>
                    </a:schemeClr>
                  </a:solidFill>
                  <a:latin typeface="微軟正黑體" pitchFamily="34" charset="-120"/>
                  <a:ea typeface="微軟正黑體" pitchFamily="34" charset="-120"/>
                </a:rPr>
                <a:t>系辦圖書館</a:t>
              </a:r>
              <a:endParaRPr lang="en-US" altLang="zh-TW" sz="2400" b="1" dirty="0">
                <a:solidFill>
                  <a:schemeClr val="accent6">
                    <a:lumMod val="50000"/>
                  </a:schemeClr>
                </a:solidFill>
                <a:latin typeface="微軟正黑體" pitchFamily="34" charset="-120"/>
                <a:ea typeface="微軟正黑體" pitchFamily="34" charset="-120"/>
              </a:endParaRPr>
            </a:p>
            <a:p>
              <a:pPr>
                <a:lnSpc>
                  <a:spcPct val="80000"/>
                </a:lnSpc>
                <a:spcAft>
                  <a:spcPct val="20000"/>
                </a:spcAft>
                <a:defRPr/>
              </a:pPr>
              <a:r>
                <a:rPr lang="zh-TW" altLang="en-US" sz="2400" b="1" dirty="0">
                  <a:solidFill>
                    <a:schemeClr val="accent6">
                      <a:lumMod val="50000"/>
                    </a:schemeClr>
                  </a:solidFill>
                  <a:latin typeface="微軟正黑體" pitchFamily="34" charset="-120"/>
                  <a:ea typeface="微軟正黑體" pitchFamily="34" charset="-120"/>
                </a:rPr>
                <a:t>討論教室</a:t>
              </a:r>
              <a:r>
                <a:rPr lang="en-US" altLang="zh-TW" sz="2400" b="1" dirty="0">
                  <a:solidFill>
                    <a:schemeClr val="accent6">
                      <a:lumMod val="50000"/>
                    </a:schemeClr>
                  </a:solidFill>
                  <a:latin typeface="微軟正黑體" pitchFamily="34" charset="-120"/>
                  <a:ea typeface="微軟正黑體" pitchFamily="34" charset="-120"/>
                </a:rPr>
                <a:t>(203.205)</a:t>
              </a:r>
              <a:endParaRPr lang="zh-TW" altLang="en-US" sz="2400" b="1" dirty="0">
                <a:solidFill>
                  <a:schemeClr val="accent6">
                    <a:lumMod val="50000"/>
                  </a:schemeClr>
                </a:solidFill>
                <a:latin typeface="微軟正黑體" pitchFamily="34" charset="-120"/>
                <a:ea typeface="微軟正黑體" pitchFamily="34" charset="-120"/>
              </a:endParaRPr>
            </a:p>
          </p:txBody>
        </p:sp>
        <p:sp>
          <p:nvSpPr>
            <p:cNvPr id="55" name="Text Box 15"/>
            <p:cNvSpPr txBox="1">
              <a:spLocks noChangeArrowheads="1"/>
            </p:cNvSpPr>
            <p:nvPr/>
          </p:nvSpPr>
          <p:spPr bwMode="auto">
            <a:xfrm>
              <a:off x="1000" y="3225"/>
              <a:ext cx="892" cy="477"/>
            </a:xfrm>
            <a:prstGeom prst="rect">
              <a:avLst/>
            </a:prstGeom>
            <a:noFill/>
            <a:ln w="9525" algn="ctr">
              <a:noFill/>
              <a:miter lim="800000"/>
              <a:headEnd/>
              <a:tailEnd/>
            </a:ln>
          </p:spPr>
          <p:txBody>
            <a:bodyPr wrap="none">
              <a:spAutoFit/>
            </a:bodyPr>
            <a:lstStyle/>
            <a:p>
              <a:pPr>
                <a:lnSpc>
                  <a:spcPct val="80000"/>
                </a:lnSpc>
                <a:spcAft>
                  <a:spcPct val="20000"/>
                </a:spcAft>
                <a:defRPr/>
              </a:pPr>
              <a:r>
                <a:rPr lang="zh-TW" altLang="en-US" sz="2400" b="1">
                  <a:solidFill>
                    <a:schemeClr val="accent6">
                      <a:lumMod val="50000"/>
                    </a:schemeClr>
                  </a:solidFill>
                  <a:latin typeface="微軟正黑體" pitchFamily="34" charset="-120"/>
                  <a:ea typeface="微軟正黑體" pitchFamily="34" charset="-120"/>
                </a:rPr>
                <a:t>電腦機房</a:t>
              </a:r>
              <a:endParaRPr lang="en-US" altLang="zh-TW" sz="2400" b="1">
                <a:solidFill>
                  <a:schemeClr val="accent6">
                    <a:lumMod val="50000"/>
                  </a:schemeClr>
                </a:solidFill>
                <a:latin typeface="微軟正黑體" pitchFamily="34" charset="-120"/>
                <a:ea typeface="微軟正黑體" pitchFamily="34" charset="-120"/>
              </a:endParaRPr>
            </a:p>
            <a:p>
              <a:pPr marL="0" lvl="1">
                <a:lnSpc>
                  <a:spcPct val="80000"/>
                </a:lnSpc>
                <a:spcAft>
                  <a:spcPct val="20000"/>
                </a:spcAft>
                <a:defRPr/>
              </a:pPr>
              <a:r>
                <a:rPr lang="zh-TW" altLang="en-US" sz="2400" b="1">
                  <a:solidFill>
                    <a:schemeClr val="accent6">
                      <a:lumMod val="50000"/>
                    </a:schemeClr>
                  </a:solidFill>
                  <a:latin typeface="微軟正黑體" pitchFamily="34" charset="-120"/>
                  <a:ea typeface="微軟正黑體" pitchFamily="34" charset="-120"/>
                </a:rPr>
                <a:t>資管</a:t>
              </a:r>
              <a:r>
                <a:rPr lang="en-US" altLang="zh-TW" sz="2400" b="1">
                  <a:solidFill>
                    <a:schemeClr val="accent6">
                      <a:lumMod val="50000"/>
                    </a:schemeClr>
                  </a:solidFill>
                  <a:latin typeface="微軟正黑體" pitchFamily="34" charset="-120"/>
                  <a:ea typeface="微軟正黑體" pitchFamily="34" charset="-120"/>
                </a:rPr>
                <a:t>202</a:t>
              </a:r>
            </a:p>
          </p:txBody>
        </p:sp>
        <p:sp>
          <p:nvSpPr>
            <p:cNvPr id="56" name="Oval 16"/>
            <p:cNvSpPr>
              <a:spLocks noChangeArrowheads="1"/>
            </p:cNvSpPr>
            <p:nvPr/>
          </p:nvSpPr>
          <p:spPr bwMode="gray">
            <a:xfrm>
              <a:off x="1488" y="2288"/>
              <a:ext cx="192" cy="192"/>
            </a:xfrm>
            <a:prstGeom prst="ellipse">
              <a:avLst/>
            </a:prstGeom>
            <a:gradFill rotWithShape="1">
              <a:gsLst>
                <a:gs pos="0">
                  <a:schemeClr val="accent1">
                    <a:gamma/>
                    <a:tint val="48627"/>
                    <a:invGamma/>
                  </a:schemeClr>
                </a:gs>
                <a:gs pos="100000">
                  <a:schemeClr val="accent1"/>
                </a:gs>
              </a:gsLst>
              <a:path path="shape">
                <a:fillToRect l="50000" t="50000" r="50000" b="50000"/>
              </a:path>
            </a:gradFill>
            <a:ln w="9525">
              <a:noFill/>
              <a:round/>
              <a:headEnd/>
              <a:tailEnd/>
            </a:ln>
            <a:effectLst/>
          </p:spPr>
          <p:txBody>
            <a:bodyPr wrap="none" anchor="ctr"/>
            <a:lstStyle/>
            <a:p>
              <a:pPr>
                <a:defRPr/>
              </a:pPr>
              <a:endParaRPr kumimoji="0" lang="zh-TW" altLang="en-US">
                <a:latin typeface="Arial" pitchFamily="34" charset="0"/>
                <a:ea typeface="新細明體" pitchFamily="18" charset="-120"/>
              </a:endParaRPr>
            </a:p>
          </p:txBody>
        </p:sp>
        <p:sp>
          <p:nvSpPr>
            <p:cNvPr id="57" name="Oval 17"/>
            <p:cNvSpPr>
              <a:spLocks noChangeArrowheads="1"/>
            </p:cNvSpPr>
            <p:nvPr/>
          </p:nvSpPr>
          <p:spPr bwMode="gray">
            <a:xfrm>
              <a:off x="2064" y="1248"/>
              <a:ext cx="192" cy="192"/>
            </a:xfrm>
            <a:prstGeom prst="ellipse">
              <a:avLst/>
            </a:prstGeom>
            <a:gradFill rotWithShape="1">
              <a:gsLst>
                <a:gs pos="0">
                  <a:schemeClr val="accent1">
                    <a:gamma/>
                    <a:tint val="48627"/>
                    <a:invGamma/>
                  </a:schemeClr>
                </a:gs>
                <a:gs pos="100000">
                  <a:schemeClr val="accent1"/>
                </a:gs>
              </a:gsLst>
              <a:path path="shape">
                <a:fillToRect l="50000" t="50000" r="50000" b="50000"/>
              </a:path>
            </a:gradFill>
            <a:ln w="9525">
              <a:noFill/>
              <a:round/>
              <a:headEnd/>
              <a:tailEnd/>
            </a:ln>
            <a:effectLst/>
          </p:spPr>
          <p:txBody>
            <a:bodyPr wrap="none" anchor="ctr"/>
            <a:lstStyle/>
            <a:p>
              <a:pPr>
                <a:defRPr/>
              </a:pPr>
              <a:endParaRPr kumimoji="0" lang="zh-TW" altLang="en-US">
                <a:latin typeface="Arial" pitchFamily="34" charset="0"/>
                <a:ea typeface="新細明體" pitchFamily="18" charset="-120"/>
              </a:endParaRPr>
            </a:p>
          </p:txBody>
        </p:sp>
        <p:sp>
          <p:nvSpPr>
            <p:cNvPr id="58" name="Oval 18"/>
            <p:cNvSpPr>
              <a:spLocks noChangeArrowheads="1"/>
            </p:cNvSpPr>
            <p:nvPr/>
          </p:nvSpPr>
          <p:spPr bwMode="gray">
            <a:xfrm>
              <a:off x="3264" y="1248"/>
              <a:ext cx="192" cy="192"/>
            </a:xfrm>
            <a:prstGeom prst="ellipse">
              <a:avLst/>
            </a:prstGeom>
            <a:gradFill rotWithShape="1">
              <a:gsLst>
                <a:gs pos="0">
                  <a:schemeClr val="accent1">
                    <a:gamma/>
                    <a:tint val="48627"/>
                    <a:invGamma/>
                  </a:schemeClr>
                </a:gs>
                <a:gs pos="100000">
                  <a:schemeClr val="accent1"/>
                </a:gs>
              </a:gsLst>
              <a:path path="shape">
                <a:fillToRect l="50000" t="50000" r="50000" b="50000"/>
              </a:path>
            </a:gradFill>
            <a:ln w="9525">
              <a:noFill/>
              <a:round/>
              <a:headEnd/>
              <a:tailEnd/>
            </a:ln>
            <a:effectLst/>
          </p:spPr>
          <p:txBody>
            <a:bodyPr wrap="none" anchor="ctr"/>
            <a:lstStyle/>
            <a:p>
              <a:pPr>
                <a:defRPr/>
              </a:pPr>
              <a:endParaRPr kumimoji="0" lang="zh-TW" altLang="en-US">
                <a:latin typeface="Arial" pitchFamily="34" charset="0"/>
                <a:ea typeface="新細明體" pitchFamily="18" charset="-120"/>
              </a:endParaRPr>
            </a:p>
          </p:txBody>
        </p:sp>
        <p:sp>
          <p:nvSpPr>
            <p:cNvPr id="59" name="Oval 19"/>
            <p:cNvSpPr>
              <a:spLocks noChangeArrowheads="1"/>
            </p:cNvSpPr>
            <p:nvPr/>
          </p:nvSpPr>
          <p:spPr bwMode="gray">
            <a:xfrm>
              <a:off x="2016" y="3264"/>
              <a:ext cx="192" cy="192"/>
            </a:xfrm>
            <a:prstGeom prst="ellipse">
              <a:avLst/>
            </a:prstGeom>
            <a:gradFill rotWithShape="1">
              <a:gsLst>
                <a:gs pos="0">
                  <a:schemeClr val="accent1">
                    <a:gamma/>
                    <a:tint val="48627"/>
                    <a:invGamma/>
                  </a:schemeClr>
                </a:gs>
                <a:gs pos="100000">
                  <a:schemeClr val="accent1"/>
                </a:gs>
              </a:gsLst>
              <a:path path="shape">
                <a:fillToRect l="50000" t="50000" r="50000" b="50000"/>
              </a:path>
            </a:gradFill>
            <a:ln w="9525">
              <a:noFill/>
              <a:round/>
              <a:headEnd/>
              <a:tailEnd/>
            </a:ln>
            <a:effectLst/>
          </p:spPr>
          <p:txBody>
            <a:bodyPr wrap="none" anchor="ctr"/>
            <a:lstStyle/>
            <a:p>
              <a:pPr>
                <a:defRPr/>
              </a:pPr>
              <a:endParaRPr kumimoji="0" lang="zh-TW" altLang="en-US">
                <a:latin typeface="Arial" pitchFamily="34" charset="0"/>
                <a:ea typeface="新細明體" pitchFamily="18" charset="-120"/>
              </a:endParaRPr>
            </a:p>
          </p:txBody>
        </p:sp>
        <p:sp>
          <p:nvSpPr>
            <p:cNvPr id="60" name="Oval 20"/>
            <p:cNvSpPr>
              <a:spLocks noChangeArrowheads="1"/>
            </p:cNvSpPr>
            <p:nvPr/>
          </p:nvSpPr>
          <p:spPr bwMode="gray">
            <a:xfrm>
              <a:off x="3264" y="3264"/>
              <a:ext cx="192" cy="192"/>
            </a:xfrm>
            <a:prstGeom prst="ellipse">
              <a:avLst/>
            </a:prstGeom>
            <a:gradFill rotWithShape="1">
              <a:gsLst>
                <a:gs pos="0">
                  <a:schemeClr val="accent1">
                    <a:gamma/>
                    <a:tint val="48627"/>
                    <a:invGamma/>
                  </a:schemeClr>
                </a:gs>
                <a:gs pos="100000">
                  <a:schemeClr val="accent1"/>
                </a:gs>
              </a:gsLst>
              <a:path path="shape">
                <a:fillToRect l="50000" t="50000" r="50000" b="50000"/>
              </a:path>
            </a:gradFill>
            <a:ln w="9525">
              <a:noFill/>
              <a:round/>
              <a:headEnd/>
              <a:tailEnd/>
            </a:ln>
            <a:effectLst/>
          </p:spPr>
          <p:txBody>
            <a:bodyPr wrap="none" anchor="ctr"/>
            <a:lstStyle/>
            <a:p>
              <a:pPr>
                <a:defRPr/>
              </a:pPr>
              <a:endParaRPr kumimoji="0" lang="zh-TW" altLang="en-US">
                <a:latin typeface="Arial" pitchFamily="34" charset="0"/>
                <a:ea typeface="新細明體" pitchFamily="18" charset="-120"/>
              </a:endParaRPr>
            </a:p>
          </p:txBody>
        </p:sp>
        <p:sp>
          <p:nvSpPr>
            <p:cNvPr id="61" name="Oval 21"/>
            <p:cNvSpPr>
              <a:spLocks noChangeArrowheads="1"/>
            </p:cNvSpPr>
            <p:nvPr/>
          </p:nvSpPr>
          <p:spPr bwMode="gray">
            <a:xfrm>
              <a:off x="3840" y="2280"/>
              <a:ext cx="192" cy="192"/>
            </a:xfrm>
            <a:prstGeom prst="ellipse">
              <a:avLst/>
            </a:prstGeom>
            <a:gradFill rotWithShape="1">
              <a:gsLst>
                <a:gs pos="0">
                  <a:schemeClr val="accent1">
                    <a:gamma/>
                    <a:tint val="48627"/>
                    <a:invGamma/>
                  </a:schemeClr>
                </a:gs>
                <a:gs pos="100000">
                  <a:schemeClr val="accent1"/>
                </a:gs>
              </a:gsLst>
              <a:path path="shape">
                <a:fillToRect l="50000" t="50000" r="50000" b="50000"/>
              </a:path>
            </a:gradFill>
            <a:ln w="9525">
              <a:noFill/>
              <a:round/>
              <a:headEnd/>
              <a:tailEnd/>
            </a:ln>
            <a:effectLst/>
          </p:spPr>
          <p:txBody>
            <a:bodyPr wrap="none" anchor="ctr"/>
            <a:lstStyle/>
            <a:p>
              <a:pPr>
                <a:defRPr/>
              </a:pPr>
              <a:endParaRPr kumimoji="0" lang="zh-TW" altLang="en-US">
                <a:latin typeface="Arial" pitchFamily="34" charset="0"/>
                <a:ea typeface="新細明體" pitchFamily="18" charset="-120"/>
              </a:endParaRPr>
            </a:p>
          </p:txBody>
        </p:sp>
        <p:sp>
          <p:nvSpPr>
            <p:cNvPr id="62" name="Oval 22"/>
            <p:cNvSpPr>
              <a:spLocks noChangeArrowheads="1"/>
            </p:cNvSpPr>
            <p:nvPr/>
          </p:nvSpPr>
          <p:spPr bwMode="gray">
            <a:xfrm>
              <a:off x="2233" y="1817"/>
              <a:ext cx="164" cy="327"/>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kumimoji="0" lang="zh-TW" altLang="en-US">
                <a:latin typeface="Arial" pitchFamily="34" charset="0"/>
                <a:ea typeface="新細明體" pitchFamily="18" charset="-120"/>
              </a:endParaRPr>
            </a:p>
          </p:txBody>
        </p:sp>
        <p:sp>
          <p:nvSpPr>
            <p:cNvPr id="63" name="Oval 23"/>
            <p:cNvSpPr>
              <a:spLocks noChangeArrowheads="1"/>
            </p:cNvSpPr>
            <p:nvPr/>
          </p:nvSpPr>
          <p:spPr bwMode="gray">
            <a:xfrm>
              <a:off x="2233" y="1817"/>
              <a:ext cx="164" cy="327"/>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kumimoji="0" lang="zh-TW" altLang="en-US">
                <a:latin typeface="Arial" pitchFamily="34" charset="0"/>
                <a:ea typeface="新細明體" pitchFamily="18" charset="-120"/>
              </a:endParaRPr>
            </a:p>
          </p:txBody>
        </p:sp>
        <p:sp>
          <p:nvSpPr>
            <p:cNvPr id="64" name="Oval 24"/>
            <p:cNvSpPr>
              <a:spLocks noChangeArrowheads="1"/>
            </p:cNvSpPr>
            <p:nvPr/>
          </p:nvSpPr>
          <p:spPr bwMode="gray">
            <a:xfrm>
              <a:off x="2303" y="1886"/>
              <a:ext cx="933" cy="327"/>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kumimoji="0" lang="zh-TW" altLang="en-US">
                <a:latin typeface="Arial" pitchFamily="34" charset="0"/>
                <a:ea typeface="新細明體" pitchFamily="18" charset="-120"/>
              </a:endParaRPr>
            </a:p>
          </p:txBody>
        </p:sp>
        <p:sp>
          <p:nvSpPr>
            <p:cNvPr id="65" name="Oval 25"/>
            <p:cNvSpPr>
              <a:spLocks noChangeArrowheads="1"/>
            </p:cNvSpPr>
            <p:nvPr/>
          </p:nvSpPr>
          <p:spPr bwMode="gray">
            <a:xfrm>
              <a:off x="2304" y="1888"/>
              <a:ext cx="933" cy="327"/>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kumimoji="0" lang="zh-TW" altLang="en-US">
                <a:latin typeface="Arial" pitchFamily="34" charset="0"/>
                <a:ea typeface="新細明體" pitchFamily="18" charset="-120"/>
              </a:endParaRPr>
            </a:p>
          </p:txBody>
        </p:sp>
        <p:sp>
          <p:nvSpPr>
            <p:cNvPr id="25628" name="Oval 26"/>
            <p:cNvSpPr>
              <a:spLocks noChangeArrowheads="1"/>
            </p:cNvSpPr>
            <p:nvPr/>
          </p:nvSpPr>
          <p:spPr bwMode="gray">
            <a:xfrm>
              <a:off x="2350" y="1933"/>
              <a:ext cx="840" cy="32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grpSp>
          <p:nvGrpSpPr>
            <p:cNvPr id="25629" name="Group 27"/>
            <p:cNvGrpSpPr>
              <a:grpSpLocks/>
            </p:cNvGrpSpPr>
            <p:nvPr/>
          </p:nvGrpSpPr>
          <p:grpSpPr bwMode="auto">
            <a:xfrm>
              <a:off x="2363" y="1945"/>
              <a:ext cx="813" cy="805"/>
              <a:chOff x="4166" y="1706"/>
              <a:chExt cx="1252" cy="1252"/>
            </a:xfrm>
          </p:grpSpPr>
          <p:sp>
            <p:nvSpPr>
              <p:cNvPr id="25631" name="Oval 28"/>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5632" name="Oval 29"/>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5633" name="Oval 30"/>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5634" name="Oval 31"/>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grpSp>
        <p:sp>
          <p:nvSpPr>
            <p:cNvPr id="25630" name="Text Box 32"/>
            <p:cNvSpPr txBox="1">
              <a:spLocks noChangeArrowheads="1"/>
            </p:cNvSpPr>
            <p:nvPr/>
          </p:nvSpPr>
          <p:spPr bwMode="gray">
            <a:xfrm>
              <a:off x="2518" y="2117"/>
              <a:ext cx="5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kumimoji="0" lang="zh-TW" altLang="en-US" sz="2400">
                  <a:solidFill>
                    <a:schemeClr val="tx1"/>
                  </a:solidFill>
                  <a:latin typeface="微軟正黑體" pitchFamily="34" charset="-120"/>
                  <a:ea typeface="微軟正黑體" pitchFamily="34" charset="-120"/>
                </a:rPr>
                <a:t>系所</a:t>
              </a:r>
              <a:endParaRPr kumimoji="0" lang="en-US" altLang="zh-TW" sz="2400">
                <a:solidFill>
                  <a:schemeClr val="tx1"/>
                </a:solidFill>
                <a:latin typeface="微軟正黑體" pitchFamily="34" charset="-120"/>
                <a:ea typeface="微軟正黑體" pitchFamily="34" charset="-120"/>
              </a:endParaRPr>
            </a:p>
            <a:p>
              <a:pPr algn="ctr">
                <a:spcBef>
                  <a:spcPct val="0"/>
                </a:spcBef>
                <a:buClrTx/>
                <a:buFontTx/>
                <a:buNone/>
              </a:pPr>
              <a:r>
                <a:rPr kumimoji="0" lang="zh-TW" altLang="en-US" sz="2400">
                  <a:solidFill>
                    <a:schemeClr val="tx1"/>
                  </a:solidFill>
                  <a:latin typeface="微軟正黑體" pitchFamily="34" charset="-120"/>
                  <a:ea typeface="微軟正黑體" pitchFamily="34" charset="-120"/>
                </a:rPr>
                <a:t>設備</a:t>
              </a:r>
              <a:endParaRPr kumimoji="0" lang="en-US" altLang="zh-TW" sz="2400">
                <a:solidFill>
                  <a:schemeClr val="tx1"/>
                </a:solidFill>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r>
              <a:rPr lang="zh-TW" altLang="en-US" smtClean="0">
                <a:latin typeface="微軟正黑體" pitchFamily="34" charset="-120"/>
                <a:ea typeface="微軟正黑體" pitchFamily="34" charset="-120"/>
              </a:rPr>
              <a:t>學生學習與學生事務</a:t>
            </a:r>
            <a:r>
              <a:rPr lang="en-US" altLang="zh-TW" smtClean="0">
                <a:latin typeface="微軟正黑體" pitchFamily="34" charset="-120"/>
                <a:ea typeface="微軟正黑體" pitchFamily="34" charset="-120"/>
              </a:rPr>
              <a:t>(2/2)</a:t>
            </a:r>
            <a:endParaRPr lang="zh-TW" altLang="en-US" smtClean="0">
              <a:ea typeface="新細明體" charset="-120"/>
            </a:endParaRPr>
          </a:p>
        </p:txBody>
      </p:sp>
      <p:sp>
        <p:nvSpPr>
          <p:cNvPr id="26627" name="內容版面配置區 2"/>
          <p:cNvSpPr>
            <a:spLocks noGrp="1"/>
          </p:cNvSpPr>
          <p:nvPr>
            <p:ph idx="1"/>
          </p:nvPr>
        </p:nvSpPr>
        <p:spPr>
          <a:xfrm>
            <a:off x="76200" y="1676400"/>
            <a:ext cx="8915400" cy="609600"/>
          </a:xfrm>
        </p:spPr>
        <p:txBody>
          <a:bodyPr/>
          <a:lstStyle/>
          <a:p>
            <a:r>
              <a:rPr lang="zh-TW" altLang="en-US" smtClean="0">
                <a:latin typeface="微軟正黑體" pitchFamily="34" charset="-120"/>
                <a:ea typeface="微軟正黑體" pitchFamily="34" charset="-120"/>
              </a:rPr>
              <a:t>提供學生學習輔導、生活輔導和生涯輔導等服務情形 </a:t>
            </a:r>
            <a:endParaRPr lang="en-US" altLang="zh-TW" smtClean="0">
              <a:latin typeface="微軟正黑體" pitchFamily="34" charset="-120"/>
              <a:ea typeface="微軟正黑體" pitchFamily="34" charset="-120"/>
            </a:endParaRPr>
          </a:p>
          <a:p>
            <a:endParaRPr lang="en-US" altLang="zh-TW" smtClean="0">
              <a:latin typeface="微軟正黑體" pitchFamily="34" charset="-120"/>
              <a:ea typeface="微軟正黑體" pitchFamily="34" charset="-120"/>
            </a:endParaRPr>
          </a:p>
        </p:txBody>
      </p:sp>
      <p:grpSp>
        <p:nvGrpSpPr>
          <p:cNvPr id="26628" name="Group 41"/>
          <p:cNvGrpSpPr>
            <a:grpSpLocks/>
          </p:cNvGrpSpPr>
          <p:nvPr/>
        </p:nvGrpSpPr>
        <p:grpSpPr bwMode="auto">
          <a:xfrm>
            <a:off x="381000" y="2220913"/>
            <a:ext cx="8458200" cy="4394200"/>
            <a:chOff x="403" y="1152"/>
            <a:chExt cx="5108" cy="2456"/>
          </a:xfrm>
        </p:grpSpPr>
        <p:sp>
          <p:nvSpPr>
            <p:cNvPr id="26630" name="AutoShape 2"/>
            <p:cNvSpPr>
              <a:spLocks noChangeArrowheads="1"/>
            </p:cNvSpPr>
            <p:nvPr/>
          </p:nvSpPr>
          <p:spPr bwMode="auto">
            <a:xfrm>
              <a:off x="2263" y="2168"/>
              <a:ext cx="1296" cy="1440"/>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 typeface="Arial" charset="0"/>
                <a:buChar char="•"/>
              </a:pPr>
              <a:r>
                <a:rPr kumimoji="0" lang="zh-TW" altLang="en-US" sz="2000">
                  <a:solidFill>
                    <a:schemeClr val="tx1"/>
                  </a:solidFill>
                  <a:latin typeface="微軟正黑體" pitchFamily="34" charset="-120"/>
                  <a:ea typeface="微軟正黑體" pitchFamily="34" charset="-120"/>
                </a:rPr>
                <a:t>整體輔導</a:t>
              </a:r>
              <a:endParaRPr kumimoji="0" lang="en-US" altLang="zh-TW" sz="2000">
                <a:solidFill>
                  <a:schemeClr val="tx1"/>
                </a:solidFill>
                <a:latin typeface="微軟正黑體" pitchFamily="34" charset="-120"/>
                <a:ea typeface="微軟正黑體" pitchFamily="34" charset="-120"/>
              </a:endParaRPr>
            </a:p>
            <a:p>
              <a:pPr>
                <a:spcBef>
                  <a:spcPct val="0"/>
                </a:spcBef>
                <a:buClrTx/>
                <a:buFont typeface="Arial" charset="0"/>
                <a:buChar char="•"/>
              </a:pPr>
              <a:r>
                <a:rPr kumimoji="0" lang="zh-TW" altLang="en-US" sz="2000">
                  <a:solidFill>
                    <a:schemeClr val="tx1"/>
                  </a:solidFill>
                  <a:latin typeface="微軟正黑體" pitchFamily="34" charset="-120"/>
                  <a:ea typeface="微軟正黑體" pitchFamily="34" charset="-120"/>
                </a:rPr>
                <a:t>個別輔導</a:t>
              </a:r>
              <a:endParaRPr kumimoji="0" lang="en-US" altLang="zh-TW" sz="2000">
                <a:solidFill>
                  <a:schemeClr val="tx1"/>
                </a:solidFill>
                <a:latin typeface="微軟正黑體" pitchFamily="34" charset="-120"/>
                <a:ea typeface="微軟正黑體" pitchFamily="34" charset="-120"/>
              </a:endParaRPr>
            </a:p>
            <a:p>
              <a:pPr>
                <a:spcBef>
                  <a:spcPct val="0"/>
                </a:spcBef>
                <a:buClrTx/>
                <a:buFont typeface="Arial" charset="0"/>
                <a:buChar char="•"/>
              </a:pPr>
              <a:r>
                <a:rPr kumimoji="0" lang="zh-TW" altLang="en-US" sz="2000">
                  <a:solidFill>
                    <a:schemeClr val="tx1"/>
                  </a:solidFill>
                  <a:latin typeface="微軟正黑體" pitchFamily="34" charset="-120"/>
                  <a:ea typeface="微軟正黑體" pitchFamily="34" charset="-120"/>
                </a:rPr>
                <a:t>校外生活輔導</a:t>
              </a:r>
              <a:endParaRPr kumimoji="0" lang="en-US" altLang="zh-TW" sz="2000">
                <a:solidFill>
                  <a:schemeClr val="tx1"/>
                </a:solidFill>
                <a:latin typeface="微軟正黑體" pitchFamily="34" charset="-120"/>
                <a:ea typeface="微軟正黑體" pitchFamily="34" charset="-120"/>
              </a:endParaRPr>
            </a:p>
          </p:txBody>
        </p:sp>
        <p:sp>
          <p:nvSpPr>
            <p:cNvPr id="26631" name="AutoShape 3"/>
            <p:cNvSpPr>
              <a:spLocks noChangeArrowheads="1"/>
            </p:cNvSpPr>
            <p:nvPr/>
          </p:nvSpPr>
          <p:spPr bwMode="auto">
            <a:xfrm>
              <a:off x="403" y="2168"/>
              <a:ext cx="1572" cy="1440"/>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 typeface="Arial" charset="0"/>
                <a:buChar char="•"/>
              </a:pPr>
              <a:r>
                <a:rPr kumimoji="0" lang="zh-TW" altLang="en-US" sz="2000" dirty="0">
                  <a:solidFill>
                    <a:schemeClr val="tx1"/>
                  </a:solidFill>
                  <a:latin typeface="微軟正黑體" pitchFamily="34" charset="-120"/>
                  <a:ea typeface="微軟正黑體" pitchFamily="34" charset="-120"/>
                </a:rPr>
                <a:t>課程助教</a:t>
              </a:r>
              <a:endParaRPr kumimoji="0" lang="en-US" altLang="zh-TW" sz="2000" dirty="0">
                <a:solidFill>
                  <a:schemeClr val="tx1"/>
                </a:solidFill>
                <a:latin typeface="微軟正黑體" pitchFamily="34" charset="-120"/>
                <a:ea typeface="微軟正黑體" pitchFamily="34" charset="-120"/>
              </a:endParaRPr>
            </a:p>
            <a:p>
              <a:pPr>
                <a:spcBef>
                  <a:spcPct val="0"/>
                </a:spcBef>
                <a:buClrTx/>
                <a:buFont typeface="Arial" charset="0"/>
                <a:buChar char="•"/>
              </a:pPr>
              <a:r>
                <a:rPr kumimoji="0" lang="zh-TW" altLang="en-US" sz="2000" dirty="0">
                  <a:solidFill>
                    <a:schemeClr val="tx1"/>
                  </a:solidFill>
                  <a:latin typeface="微軟正黑體" pitchFamily="34" charset="-120"/>
                  <a:ea typeface="微軟正黑體" pitchFamily="34" charset="-120"/>
                </a:rPr>
                <a:t>導師進行學習輔導</a:t>
              </a:r>
              <a:endParaRPr kumimoji="0" lang="en-US" altLang="zh-TW" sz="2000" dirty="0">
                <a:solidFill>
                  <a:schemeClr val="tx1"/>
                </a:solidFill>
                <a:latin typeface="微軟正黑體" pitchFamily="34" charset="-120"/>
                <a:ea typeface="微軟正黑體" pitchFamily="34" charset="-120"/>
              </a:endParaRPr>
            </a:p>
            <a:p>
              <a:pPr>
                <a:spcBef>
                  <a:spcPct val="0"/>
                </a:spcBef>
                <a:buClrTx/>
                <a:buFont typeface="Arial" charset="0"/>
                <a:buChar char="•"/>
              </a:pPr>
              <a:r>
                <a:rPr kumimoji="0" lang="zh-TW" altLang="en-US" sz="2000" dirty="0">
                  <a:solidFill>
                    <a:schemeClr val="tx1"/>
                  </a:solidFill>
                  <a:latin typeface="微軟正黑體" pitchFamily="34" charset="-120"/>
                  <a:ea typeface="微軟正黑體" pitchFamily="34" charset="-120"/>
                </a:rPr>
                <a:t>推行</a:t>
              </a:r>
              <a:r>
                <a:rPr kumimoji="0" lang="zh-TW" altLang="en-US" sz="2000" dirty="0">
                  <a:solidFill>
                    <a:srgbClr val="FF0000"/>
                  </a:solidFill>
                  <a:latin typeface="微軟正黑體" pitchFamily="34" charset="-120"/>
                  <a:ea typeface="微軟正黑體" pitchFamily="34" charset="-120"/>
                </a:rPr>
                <a:t>課業守護 </a:t>
              </a:r>
              <a:endParaRPr kumimoji="0" lang="en-US" altLang="zh-TW" sz="2000" dirty="0">
                <a:solidFill>
                  <a:srgbClr val="FF0000"/>
                </a:solidFill>
                <a:latin typeface="微軟正黑體" pitchFamily="34" charset="-120"/>
                <a:ea typeface="微軟正黑體" pitchFamily="34" charset="-120"/>
              </a:endParaRPr>
            </a:p>
            <a:p>
              <a:pPr>
                <a:spcBef>
                  <a:spcPct val="0"/>
                </a:spcBef>
                <a:buClrTx/>
                <a:buFont typeface="Arial" charset="0"/>
                <a:buChar char="•"/>
              </a:pPr>
              <a:r>
                <a:rPr kumimoji="0" lang="zh-TW" altLang="en-US" sz="2000" dirty="0">
                  <a:solidFill>
                    <a:schemeClr val="tx1"/>
                  </a:solidFill>
                  <a:latin typeface="微軟正黑體" pitchFamily="34" charset="-120"/>
                  <a:ea typeface="微軟正黑體" pitchFamily="34" charset="-120"/>
                </a:rPr>
                <a:t>實施</a:t>
              </a:r>
              <a:r>
                <a:rPr kumimoji="0" lang="zh-TW" altLang="en-US" sz="2000" dirty="0">
                  <a:solidFill>
                    <a:srgbClr val="FF0000"/>
                  </a:solidFill>
                  <a:latin typeface="微軟正黑體" pitchFamily="34" charset="-120"/>
                  <a:ea typeface="微軟正黑體" pitchFamily="34" charset="-120"/>
                </a:rPr>
                <a:t>學習預警</a:t>
              </a:r>
              <a:r>
                <a:rPr kumimoji="0" lang="zh-TW" altLang="en-US" sz="2000" dirty="0">
                  <a:solidFill>
                    <a:schemeClr val="tx1"/>
                  </a:solidFill>
                  <a:latin typeface="微軟正黑體" pitchFamily="34" charset="-120"/>
                  <a:ea typeface="微軟正黑體" pitchFamily="34" charset="-120"/>
                </a:rPr>
                <a:t>制度</a:t>
              </a:r>
              <a:endParaRPr kumimoji="0" lang="en-US" altLang="zh-TW" sz="2000" dirty="0">
                <a:solidFill>
                  <a:schemeClr val="tx1"/>
                </a:solidFill>
                <a:latin typeface="微軟正黑體" pitchFamily="34" charset="-120"/>
                <a:ea typeface="微軟正黑體" pitchFamily="34" charset="-120"/>
              </a:endParaRPr>
            </a:p>
            <a:p>
              <a:pPr>
                <a:spcBef>
                  <a:spcPct val="0"/>
                </a:spcBef>
                <a:buClrTx/>
                <a:buFont typeface="Arial" charset="0"/>
                <a:buChar char="•"/>
              </a:pPr>
              <a:r>
                <a:rPr kumimoji="0" lang="zh-TW" altLang="en-US" sz="2000" dirty="0">
                  <a:solidFill>
                    <a:schemeClr val="tx1"/>
                  </a:solidFill>
                  <a:latin typeface="微軟正黑體" pitchFamily="34" charset="-120"/>
                  <a:ea typeface="微軟正黑體" pitchFamily="34" charset="-120"/>
                </a:rPr>
                <a:t>推動</a:t>
              </a:r>
              <a:r>
                <a:rPr kumimoji="0" lang="zh-TW" altLang="en-US" sz="2000" dirty="0">
                  <a:solidFill>
                    <a:srgbClr val="FF0000"/>
                  </a:solidFill>
                  <a:latin typeface="微軟正黑體" pitchFamily="34" charset="-120"/>
                  <a:ea typeface="微軟正黑體" pitchFamily="34" charset="-120"/>
                </a:rPr>
                <a:t>學習護照</a:t>
              </a:r>
              <a:r>
                <a:rPr kumimoji="0" lang="zh-TW" altLang="en-US" sz="2000" dirty="0">
                  <a:solidFill>
                    <a:schemeClr val="tx1"/>
                  </a:solidFill>
                  <a:latin typeface="微軟正黑體" pitchFamily="34" charset="-120"/>
                  <a:ea typeface="微軟正黑體" pitchFamily="34" charset="-120"/>
                </a:rPr>
                <a:t>計畫</a:t>
              </a:r>
              <a:endParaRPr kumimoji="0" lang="en-US" altLang="zh-TW" sz="2000" dirty="0">
                <a:solidFill>
                  <a:schemeClr val="tx1"/>
                </a:solidFill>
                <a:latin typeface="微軟正黑體" pitchFamily="34" charset="-120"/>
                <a:ea typeface="微軟正黑體" pitchFamily="34" charset="-120"/>
              </a:endParaRPr>
            </a:p>
          </p:txBody>
        </p:sp>
        <p:sp>
          <p:nvSpPr>
            <p:cNvPr id="26632" name="AutoShape 4"/>
            <p:cNvSpPr>
              <a:spLocks noChangeArrowheads="1"/>
            </p:cNvSpPr>
            <p:nvPr/>
          </p:nvSpPr>
          <p:spPr bwMode="auto">
            <a:xfrm>
              <a:off x="3847" y="2168"/>
              <a:ext cx="1664" cy="1440"/>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 typeface="Arial" charset="0"/>
                <a:buChar char="•"/>
              </a:pPr>
              <a:r>
                <a:rPr kumimoji="0" lang="zh-TW" altLang="en-US" sz="2000" dirty="0">
                  <a:solidFill>
                    <a:schemeClr val="tx1"/>
                  </a:solidFill>
                  <a:latin typeface="微軟正黑體" pitchFamily="34" charset="-120"/>
                  <a:ea typeface="微軟正黑體" pitchFamily="34" charset="-120"/>
                </a:rPr>
                <a:t>學習生涯諮詢室</a:t>
              </a:r>
              <a:endParaRPr kumimoji="0" lang="en-US" altLang="zh-TW" sz="2000" dirty="0">
                <a:solidFill>
                  <a:schemeClr val="tx1"/>
                </a:solidFill>
                <a:latin typeface="微軟正黑體" pitchFamily="34" charset="-120"/>
                <a:ea typeface="微軟正黑體" pitchFamily="34" charset="-120"/>
              </a:endParaRPr>
            </a:p>
            <a:p>
              <a:pPr>
                <a:spcBef>
                  <a:spcPct val="0"/>
                </a:spcBef>
                <a:buClrTx/>
                <a:buFont typeface="Arial" charset="0"/>
                <a:buChar char="•"/>
              </a:pPr>
              <a:r>
                <a:rPr kumimoji="0" lang="zh-TW" altLang="en-US" sz="2000" dirty="0">
                  <a:solidFill>
                    <a:schemeClr val="tx1"/>
                  </a:solidFill>
                  <a:latin typeface="微軟正黑體" pitchFamily="34" charset="-120"/>
                  <a:ea typeface="微軟正黑體" pitchFamily="34" charset="-120"/>
                </a:rPr>
                <a:t>導師時間</a:t>
              </a:r>
            </a:p>
            <a:p>
              <a:pPr>
                <a:spcBef>
                  <a:spcPct val="0"/>
                </a:spcBef>
                <a:buClrTx/>
                <a:buFont typeface="Arial" charset="0"/>
                <a:buChar char="•"/>
              </a:pPr>
              <a:r>
                <a:rPr kumimoji="0" lang="zh-TW" altLang="en-US" sz="2000" dirty="0">
                  <a:solidFill>
                    <a:schemeClr val="tx1"/>
                  </a:solidFill>
                  <a:latin typeface="微軟正黑體" pitchFamily="34" charset="-120"/>
                  <a:ea typeface="微軟正黑體" pitchFamily="34" charset="-120"/>
                </a:rPr>
                <a:t>輔導學生就業準備    與相關證照考試資訊</a:t>
              </a:r>
              <a:endParaRPr kumimoji="0" lang="en-US" altLang="zh-TW" sz="2000" dirty="0">
                <a:solidFill>
                  <a:schemeClr val="tx1"/>
                </a:solidFill>
                <a:latin typeface="微軟正黑體" pitchFamily="34" charset="-120"/>
                <a:ea typeface="微軟正黑體" pitchFamily="34" charset="-120"/>
              </a:endParaRPr>
            </a:p>
            <a:p>
              <a:pPr>
                <a:spcBef>
                  <a:spcPct val="0"/>
                </a:spcBef>
                <a:buClrTx/>
                <a:buFont typeface="Arial" charset="0"/>
                <a:buChar char="•"/>
              </a:pPr>
              <a:r>
                <a:rPr kumimoji="0" lang="zh-TW" altLang="en-US" sz="2000" dirty="0">
                  <a:solidFill>
                    <a:schemeClr val="tx1"/>
                  </a:solidFill>
                  <a:latin typeface="微軟正黑體" pitchFamily="34" charset="-120"/>
                  <a:ea typeface="微軟正黑體" pitchFamily="34" charset="-120"/>
                </a:rPr>
                <a:t>提供</a:t>
              </a:r>
              <a:r>
                <a:rPr kumimoji="0" lang="zh-TW" altLang="en-US" sz="2000" dirty="0">
                  <a:solidFill>
                    <a:srgbClr val="FF0000"/>
                  </a:solidFill>
                  <a:latin typeface="微軟正黑體" pitchFamily="34" charset="-120"/>
                  <a:ea typeface="微軟正黑體" pitchFamily="34" charset="-120"/>
                </a:rPr>
                <a:t>交換生、</a:t>
              </a:r>
              <a:r>
                <a:rPr kumimoji="0" lang="zh-TW" altLang="en-US" sz="2000" dirty="0" smtClean="0">
                  <a:solidFill>
                    <a:srgbClr val="FF0000"/>
                  </a:solidFill>
                  <a:latin typeface="微軟正黑體" pitchFamily="34" charset="-120"/>
                  <a:ea typeface="微軟正黑體" pitchFamily="34" charset="-120"/>
                </a:rPr>
                <a:t>獎學金、就業</a:t>
              </a:r>
              <a:r>
                <a:rPr kumimoji="0" lang="zh-TW" altLang="en-US" sz="2000" dirty="0" smtClean="0">
                  <a:solidFill>
                    <a:schemeClr val="tx1"/>
                  </a:solidFill>
                  <a:latin typeface="微軟正黑體" pitchFamily="34" charset="-120"/>
                  <a:ea typeface="微軟正黑體" pitchFamily="34" charset="-120"/>
                </a:rPr>
                <a:t>資訊</a:t>
              </a:r>
              <a:endParaRPr kumimoji="0" lang="en-US" altLang="zh-TW" sz="2000" dirty="0">
                <a:solidFill>
                  <a:schemeClr val="tx1"/>
                </a:solidFill>
                <a:latin typeface="微軟正黑體" pitchFamily="34" charset="-120"/>
                <a:ea typeface="微軟正黑體" pitchFamily="34" charset="-120"/>
              </a:endParaRPr>
            </a:p>
          </p:txBody>
        </p:sp>
        <p:sp>
          <p:nvSpPr>
            <p:cNvPr id="26633" name="AutoShape 6"/>
            <p:cNvSpPr>
              <a:spLocks noChangeArrowheads="1"/>
            </p:cNvSpPr>
            <p:nvPr/>
          </p:nvSpPr>
          <p:spPr bwMode="gray">
            <a:xfrm>
              <a:off x="1985" y="1545"/>
              <a:ext cx="252" cy="283"/>
            </a:xfrm>
            <a:prstGeom prst="chevron">
              <a:avLst>
                <a:gd name="adj" fmla="val 52514"/>
              </a:avLst>
            </a:prstGeom>
            <a:solidFill>
              <a:schemeClr val="accent1"/>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6634" name="AutoShape 7"/>
            <p:cNvSpPr>
              <a:spLocks noChangeArrowheads="1"/>
            </p:cNvSpPr>
            <p:nvPr/>
          </p:nvSpPr>
          <p:spPr bwMode="gray">
            <a:xfrm>
              <a:off x="3536" y="1545"/>
              <a:ext cx="251" cy="283"/>
            </a:xfrm>
            <a:prstGeom prst="chevron">
              <a:avLst>
                <a:gd name="adj" fmla="val 52514"/>
              </a:avLst>
            </a:prstGeom>
            <a:solidFill>
              <a:schemeClr val="hlink"/>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43" name="Oval 8"/>
            <p:cNvSpPr>
              <a:spLocks noChangeArrowheads="1"/>
            </p:cNvSpPr>
            <p:nvPr/>
          </p:nvSpPr>
          <p:spPr bwMode="gray">
            <a:xfrm>
              <a:off x="3919" y="1155"/>
              <a:ext cx="164" cy="32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kumimoji="0" lang="zh-TW" altLang="en-US">
                <a:latin typeface="Arial" pitchFamily="34" charset="0"/>
                <a:ea typeface="新細明體" pitchFamily="18" charset="-120"/>
              </a:endParaRPr>
            </a:p>
          </p:txBody>
        </p:sp>
        <p:sp>
          <p:nvSpPr>
            <p:cNvPr id="44" name="Oval 9"/>
            <p:cNvSpPr>
              <a:spLocks noChangeArrowheads="1"/>
            </p:cNvSpPr>
            <p:nvPr/>
          </p:nvSpPr>
          <p:spPr bwMode="gray">
            <a:xfrm>
              <a:off x="3919" y="1155"/>
              <a:ext cx="1080" cy="32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p>
              <a:pPr>
                <a:defRPr/>
              </a:pPr>
              <a:endParaRPr kumimoji="0" lang="zh-TW" altLang="en-US">
                <a:latin typeface="Arial" pitchFamily="34" charset="0"/>
                <a:ea typeface="新細明體" pitchFamily="18" charset="-120"/>
              </a:endParaRPr>
            </a:p>
          </p:txBody>
        </p:sp>
        <p:sp>
          <p:nvSpPr>
            <p:cNvPr id="45" name="Oval 10"/>
            <p:cNvSpPr>
              <a:spLocks noChangeArrowheads="1"/>
            </p:cNvSpPr>
            <p:nvPr/>
          </p:nvSpPr>
          <p:spPr bwMode="gray">
            <a:xfrm>
              <a:off x="3989" y="1225"/>
              <a:ext cx="940" cy="32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kumimoji="0" lang="zh-TW" altLang="en-US">
                <a:latin typeface="Arial" pitchFamily="34" charset="0"/>
                <a:ea typeface="新細明體" pitchFamily="18" charset="-120"/>
              </a:endParaRPr>
            </a:p>
          </p:txBody>
        </p:sp>
        <p:sp>
          <p:nvSpPr>
            <p:cNvPr id="46" name="Oval 11"/>
            <p:cNvSpPr>
              <a:spLocks noChangeArrowheads="1"/>
            </p:cNvSpPr>
            <p:nvPr/>
          </p:nvSpPr>
          <p:spPr bwMode="gray">
            <a:xfrm>
              <a:off x="4005" y="1230"/>
              <a:ext cx="933" cy="327"/>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kumimoji="0" lang="zh-TW" altLang="en-US">
                <a:latin typeface="Arial" pitchFamily="34" charset="0"/>
                <a:ea typeface="新細明體" pitchFamily="18" charset="-120"/>
              </a:endParaRPr>
            </a:p>
          </p:txBody>
        </p:sp>
        <p:sp>
          <p:nvSpPr>
            <p:cNvPr id="26639" name="Oval 12"/>
            <p:cNvSpPr>
              <a:spLocks noChangeArrowheads="1"/>
            </p:cNvSpPr>
            <p:nvPr/>
          </p:nvSpPr>
          <p:spPr bwMode="gray">
            <a:xfrm>
              <a:off x="4039" y="1270"/>
              <a:ext cx="841" cy="32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48" name="Oval 13"/>
            <p:cNvSpPr>
              <a:spLocks noChangeArrowheads="1"/>
            </p:cNvSpPr>
            <p:nvPr/>
          </p:nvSpPr>
          <p:spPr bwMode="gray">
            <a:xfrm>
              <a:off x="816" y="1152"/>
              <a:ext cx="164" cy="327"/>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kumimoji="0" lang="zh-TW" altLang="en-US">
                <a:latin typeface="Arial" pitchFamily="34" charset="0"/>
                <a:ea typeface="新細明體" pitchFamily="18" charset="-120"/>
              </a:endParaRPr>
            </a:p>
          </p:txBody>
        </p:sp>
        <p:sp>
          <p:nvSpPr>
            <p:cNvPr id="49" name="Oval 14"/>
            <p:cNvSpPr>
              <a:spLocks noChangeArrowheads="1"/>
            </p:cNvSpPr>
            <p:nvPr/>
          </p:nvSpPr>
          <p:spPr bwMode="gray">
            <a:xfrm>
              <a:off x="816" y="1152"/>
              <a:ext cx="164" cy="327"/>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kumimoji="0" lang="zh-TW" altLang="en-US">
                <a:latin typeface="Arial" pitchFamily="34" charset="0"/>
                <a:ea typeface="新細明體" pitchFamily="18" charset="-120"/>
              </a:endParaRPr>
            </a:p>
          </p:txBody>
        </p:sp>
        <p:sp>
          <p:nvSpPr>
            <p:cNvPr id="50" name="Oval 15"/>
            <p:cNvSpPr>
              <a:spLocks noChangeArrowheads="1"/>
            </p:cNvSpPr>
            <p:nvPr/>
          </p:nvSpPr>
          <p:spPr bwMode="gray">
            <a:xfrm>
              <a:off x="886" y="1221"/>
              <a:ext cx="933" cy="327"/>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kumimoji="0" lang="zh-TW" altLang="en-US">
                <a:latin typeface="Arial" pitchFamily="34" charset="0"/>
                <a:ea typeface="新細明體" pitchFamily="18" charset="-120"/>
              </a:endParaRPr>
            </a:p>
          </p:txBody>
        </p:sp>
        <p:sp>
          <p:nvSpPr>
            <p:cNvPr id="75" name="Oval 16"/>
            <p:cNvSpPr>
              <a:spLocks noChangeArrowheads="1"/>
            </p:cNvSpPr>
            <p:nvPr/>
          </p:nvSpPr>
          <p:spPr bwMode="gray">
            <a:xfrm>
              <a:off x="887" y="1223"/>
              <a:ext cx="933" cy="327"/>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kumimoji="0" lang="zh-TW" altLang="en-US">
                <a:latin typeface="Arial" pitchFamily="34" charset="0"/>
                <a:ea typeface="新細明體" pitchFamily="18" charset="-120"/>
              </a:endParaRPr>
            </a:p>
          </p:txBody>
        </p:sp>
        <p:sp>
          <p:nvSpPr>
            <p:cNvPr id="26644" name="Oval 17"/>
            <p:cNvSpPr>
              <a:spLocks noChangeArrowheads="1"/>
            </p:cNvSpPr>
            <p:nvPr/>
          </p:nvSpPr>
          <p:spPr bwMode="gray">
            <a:xfrm>
              <a:off x="933" y="1268"/>
              <a:ext cx="840" cy="32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grpSp>
          <p:nvGrpSpPr>
            <p:cNvPr id="26645" name="Group 18"/>
            <p:cNvGrpSpPr>
              <a:grpSpLocks/>
            </p:cNvGrpSpPr>
            <p:nvPr/>
          </p:nvGrpSpPr>
          <p:grpSpPr bwMode="auto">
            <a:xfrm>
              <a:off x="946" y="1280"/>
              <a:ext cx="813" cy="805"/>
              <a:chOff x="4166" y="1706"/>
              <a:chExt cx="1252" cy="1252"/>
            </a:xfrm>
          </p:grpSpPr>
          <p:sp>
            <p:nvSpPr>
              <p:cNvPr id="26664"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6665"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6666"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6667"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grpSp>
        <p:sp>
          <p:nvSpPr>
            <p:cNvPr id="83" name="Oval 23"/>
            <p:cNvSpPr>
              <a:spLocks noChangeArrowheads="1"/>
            </p:cNvSpPr>
            <p:nvPr/>
          </p:nvSpPr>
          <p:spPr bwMode="gray">
            <a:xfrm>
              <a:off x="2368" y="1155"/>
              <a:ext cx="164" cy="327"/>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kumimoji="0" lang="zh-TW" altLang="en-US">
                <a:latin typeface="Arial" pitchFamily="34" charset="0"/>
                <a:ea typeface="新細明體" pitchFamily="18" charset="-120"/>
              </a:endParaRPr>
            </a:p>
          </p:txBody>
        </p:sp>
        <p:sp>
          <p:nvSpPr>
            <p:cNvPr id="84" name="Oval 24"/>
            <p:cNvSpPr>
              <a:spLocks noChangeArrowheads="1"/>
            </p:cNvSpPr>
            <p:nvPr/>
          </p:nvSpPr>
          <p:spPr bwMode="gray">
            <a:xfrm>
              <a:off x="2368" y="1155"/>
              <a:ext cx="164" cy="327"/>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kumimoji="0" lang="zh-TW" altLang="en-US">
                <a:latin typeface="Arial" pitchFamily="34" charset="0"/>
                <a:ea typeface="新細明體" pitchFamily="18" charset="-120"/>
              </a:endParaRPr>
            </a:p>
          </p:txBody>
        </p:sp>
        <p:sp>
          <p:nvSpPr>
            <p:cNvPr id="85" name="Oval 25"/>
            <p:cNvSpPr>
              <a:spLocks noChangeArrowheads="1"/>
            </p:cNvSpPr>
            <p:nvPr/>
          </p:nvSpPr>
          <p:spPr bwMode="gray">
            <a:xfrm>
              <a:off x="2438" y="1225"/>
              <a:ext cx="933" cy="327"/>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kumimoji="0" lang="zh-TW" altLang="en-US">
                <a:latin typeface="Arial" pitchFamily="34" charset="0"/>
                <a:ea typeface="新細明體" pitchFamily="18" charset="-120"/>
              </a:endParaRPr>
            </a:p>
          </p:txBody>
        </p:sp>
        <p:sp>
          <p:nvSpPr>
            <p:cNvPr id="86" name="Oval 26"/>
            <p:cNvSpPr>
              <a:spLocks noChangeArrowheads="1"/>
            </p:cNvSpPr>
            <p:nvPr/>
          </p:nvSpPr>
          <p:spPr bwMode="gray">
            <a:xfrm>
              <a:off x="2439" y="1226"/>
              <a:ext cx="933" cy="327"/>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kumimoji="0" lang="zh-TW" altLang="en-US">
                <a:latin typeface="Arial" pitchFamily="34" charset="0"/>
                <a:ea typeface="新細明體" pitchFamily="18" charset="-120"/>
              </a:endParaRPr>
            </a:p>
          </p:txBody>
        </p:sp>
        <p:sp>
          <p:nvSpPr>
            <p:cNvPr id="26650" name="Oval 27"/>
            <p:cNvSpPr>
              <a:spLocks noChangeArrowheads="1"/>
            </p:cNvSpPr>
            <p:nvPr/>
          </p:nvSpPr>
          <p:spPr bwMode="gray">
            <a:xfrm>
              <a:off x="2484" y="1270"/>
              <a:ext cx="840" cy="32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grpSp>
          <p:nvGrpSpPr>
            <p:cNvPr id="26651" name="Group 28"/>
            <p:cNvGrpSpPr>
              <a:grpSpLocks/>
            </p:cNvGrpSpPr>
            <p:nvPr/>
          </p:nvGrpSpPr>
          <p:grpSpPr bwMode="auto">
            <a:xfrm>
              <a:off x="2498" y="1280"/>
              <a:ext cx="813" cy="805"/>
              <a:chOff x="4166" y="1706"/>
              <a:chExt cx="1252" cy="1252"/>
            </a:xfrm>
          </p:grpSpPr>
          <p:sp>
            <p:nvSpPr>
              <p:cNvPr id="26660"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6661"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6662"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6663"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grpSp>
        <p:grpSp>
          <p:nvGrpSpPr>
            <p:cNvPr id="26652" name="Group 33"/>
            <p:cNvGrpSpPr>
              <a:grpSpLocks/>
            </p:cNvGrpSpPr>
            <p:nvPr/>
          </p:nvGrpSpPr>
          <p:grpSpPr bwMode="auto">
            <a:xfrm>
              <a:off x="4054" y="1280"/>
              <a:ext cx="814" cy="805"/>
              <a:chOff x="4166" y="1706"/>
              <a:chExt cx="1252" cy="1252"/>
            </a:xfrm>
          </p:grpSpPr>
          <p:sp>
            <p:nvSpPr>
              <p:cNvPr id="26656" name="Oval 3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6657"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6658" name="Oval 3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sp>
            <p:nvSpPr>
              <p:cNvPr id="26659" name="Oval 3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Arial" charset="0"/>
                </a:endParaRPr>
              </a:p>
            </p:txBody>
          </p:sp>
        </p:grpSp>
        <p:sp>
          <p:nvSpPr>
            <p:cNvPr id="26653" name="Text Box 38"/>
            <p:cNvSpPr txBox="1">
              <a:spLocks noChangeArrowheads="1"/>
            </p:cNvSpPr>
            <p:nvPr/>
          </p:nvSpPr>
          <p:spPr bwMode="gray">
            <a:xfrm>
              <a:off x="965" y="1560"/>
              <a:ext cx="79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zh-TW" altLang="en-US" sz="2200">
                  <a:solidFill>
                    <a:schemeClr val="tx1"/>
                  </a:solidFill>
                  <a:latin typeface="微軟正黑體" pitchFamily="34" charset="-120"/>
                  <a:ea typeface="微軟正黑體" pitchFamily="34" charset="-120"/>
                </a:rPr>
                <a:t>學習輔導</a:t>
              </a:r>
            </a:p>
          </p:txBody>
        </p:sp>
        <p:sp>
          <p:nvSpPr>
            <p:cNvPr id="26654" name="Text Box 39"/>
            <p:cNvSpPr txBox="1">
              <a:spLocks noChangeArrowheads="1"/>
            </p:cNvSpPr>
            <p:nvPr/>
          </p:nvSpPr>
          <p:spPr bwMode="gray">
            <a:xfrm>
              <a:off x="2527" y="1555"/>
              <a:ext cx="79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lang="zh-TW" altLang="en-US" sz="2200">
                  <a:solidFill>
                    <a:schemeClr val="tx1"/>
                  </a:solidFill>
                  <a:latin typeface="微軟正黑體" pitchFamily="34" charset="-120"/>
                  <a:ea typeface="微軟正黑體" pitchFamily="34" charset="-120"/>
                </a:rPr>
                <a:t>生活輔導</a:t>
              </a:r>
              <a:endParaRPr kumimoji="0" lang="en-US" altLang="zh-TW" sz="2200" b="0">
                <a:solidFill>
                  <a:schemeClr val="tx1"/>
                </a:solidFill>
                <a:latin typeface="微軟正黑體" pitchFamily="34" charset="-120"/>
                <a:ea typeface="微軟正黑體" pitchFamily="34" charset="-120"/>
              </a:endParaRPr>
            </a:p>
          </p:txBody>
        </p:sp>
        <p:sp>
          <p:nvSpPr>
            <p:cNvPr id="26655" name="Text Box 40"/>
            <p:cNvSpPr txBox="1">
              <a:spLocks noChangeArrowheads="1"/>
            </p:cNvSpPr>
            <p:nvPr/>
          </p:nvSpPr>
          <p:spPr bwMode="gray">
            <a:xfrm>
              <a:off x="4087" y="1599"/>
              <a:ext cx="793"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ClrTx/>
                <a:buFontTx/>
                <a:buNone/>
              </a:pPr>
              <a:r>
                <a:rPr lang="zh-TW" altLang="en-US" sz="2200">
                  <a:solidFill>
                    <a:schemeClr val="tx1"/>
                  </a:solidFill>
                  <a:latin typeface="微軟正黑體" pitchFamily="34" charset="-120"/>
                  <a:ea typeface="微軟正黑體" pitchFamily="34" charset="-120"/>
                </a:rPr>
                <a:t>生涯輔導</a:t>
              </a:r>
            </a:p>
          </p:txBody>
        </p:sp>
      </p:grpSp>
      <p:sp>
        <p:nvSpPr>
          <p:cNvPr id="47" name="投影片編號版面配置區 46"/>
          <p:cNvSpPr>
            <a:spLocks noGrp="1"/>
          </p:cNvSpPr>
          <p:nvPr>
            <p:ph type="sldNum" sz="quarter" idx="11"/>
          </p:nvPr>
        </p:nvSpPr>
        <p:spPr>
          <a:xfrm>
            <a:off x="6781800" y="6565900"/>
            <a:ext cx="2133600" cy="292100"/>
          </a:xfrm>
        </p:spPr>
        <p:txBody>
          <a:bodyPr/>
          <a:lstStyle/>
          <a:p>
            <a:pPr>
              <a:defRPr/>
            </a:pPr>
            <a:fld id="{705CA349-FEC0-42CC-A0EA-0D56C0D9F0DB}" type="slidenum">
              <a:rPr lang="en-US" altLang="zh-TW" smtClean="0"/>
              <a:pPr>
                <a:defRPr/>
              </a:pPr>
              <a:t>16</a:t>
            </a:fld>
            <a:endParaRPr lang="en-US" altLang="zh-TW"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1"/>
          </p:nvPr>
        </p:nvSpPr>
        <p:spPr/>
        <p:txBody>
          <a:bodyPr/>
          <a:lstStyle/>
          <a:p>
            <a:pPr>
              <a:defRPr/>
            </a:pPr>
            <a:fld id="{805690CB-E69A-4597-8601-D074EF5BE6AB}" type="slidenum">
              <a:rPr lang="en-US" altLang="zh-TW" smtClean="0"/>
              <a:pPr>
                <a:defRPr/>
              </a:pPr>
              <a:t>17</a:t>
            </a:fld>
            <a:endParaRPr lang="en-US" altLang="zh-TW"/>
          </a:p>
        </p:txBody>
      </p:sp>
      <p:pic>
        <p:nvPicPr>
          <p:cNvPr id="27651" name="資料庫圖表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2786063"/>
            <a:ext cx="735647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職涯進路圖</a:t>
            </a:r>
          </a:p>
        </p:txBody>
      </p:sp>
      <p:graphicFrame>
        <p:nvGraphicFramePr>
          <p:cNvPr id="2" name="表格 1"/>
          <p:cNvGraphicFramePr>
            <a:graphicFrameLocks noGrp="1"/>
          </p:cNvGraphicFramePr>
          <p:nvPr>
            <p:extLst>
              <p:ext uri="{D42A27DB-BD31-4B8C-83A1-F6EECF244321}">
                <p14:modId xmlns:p14="http://schemas.microsoft.com/office/powerpoint/2010/main" val="95800707"/>
              </p:ext>
            </p:extLst>
          </p:nvPr>
        </p:nvGraphicFramePr>
        <p:xfrm>
          <a:off x="457200" y="1794510"/>
          <a:ext cx="8153400" cy="4474797"/>
        </p:xfrm>
        <a:graphic>
          <a:graphicData uri="http://schemas.openxmlformats.org/drawingml/2006/table">
            <a:tbl>
              <a:tblPr>
                <a:tableStyleId>{284E427A-3D55-4303-BF80-6455036E1DE7}</a:tableStyleId>
              </a:tblPr>
              <a:tblGrid>
                <a:gridCol w="2286000"/>
                <a:gridCol w="5867400"/>
              </a:tblGrid>
              <a:tr h="796941">
                <a:tc>
                  <a:txBody>
                    <a:bodyPr/>
                    <a:lstStyle/>
                    <a:p>
                      <a:pPr algn="ctr" fontAlgn="base"/>
                      <a:r>
                        <a:rPr lang="zh-TW" altLang="en-US" u="none" strike="noStrike" dirty="0">
                          <a:effectLst/>
                        </a:rPr>
                        <a:t>軟體開發及程式設計</a:t>
                      </a:r>
                      <a:endParaRPr lang="zh-TW" altLang="en-US" b="0" i="0" u="none" strike="noStrike" dirty="0">
                        <a:solidFill>
                          <a:srgbClr val="333333"/>
                        </a:solidFill>
                        <a:effectLst/>
                      </a:endParaRPr>
                    </a:p>
                  </a:txBody>
                  <a:tcPr marL="28575" marR="28575" marT="95250" marB="95250" anchor="ctr"/>
                </a:tc>
                <a:tc>
                  <a:txBody>
                    <a:bodyPr/>
                    <a:lstStyle/>
                    <a:p>
                      <a:pPr algn="l" fontAlgn="base">
                        <a:lnSpc>
                          <a:spcPct val="150000"/>
                        </a:lnSpc>
                      </a:pPr>
                      <a:r>
                        <a:rPr lang="zh-TW" altLang="en-US" b="1" u="none" strike="noStrike" dirty="0">
                          <a:solidFill>
                            <a:srgbClr val="FF0000"/>
                          </a:solidFill>
                          <a:effectLst/>
                        </a:rPr>
                        <a:t>系統分析與設計工程師</a:t>
                      </a:r>
                      <a:r>
                        <a:rPr lang="zh-TW" altLang="en-US" u="none" strike="noStrike" dirty="0">
                          <a:effectLst/>
                        </a:rPr>
                        <a:t>、</a:t>
                      </a:r>
                      <a:r>
                        <a:rPr lang="zh-TW" altLang="en-US" b="1" u="none" strike="noStrike" dirty="0">
                          <a:solidFill>
                            <a:srgbClr val="FF0000"/>
                          </a:solidFill>
                          <a:effectLst/>
                        </a:rPr>
                        <a:t>軟體開發人員</a:t>
                      </a:r>
                      <a:r>
                        <a:rPr lang="en-US" altLang="zh-TW" b="1" u="none" strike="noStrike" dirty="0">
                          <a:solidFill>
                            <a:srgbClr val="FF0000"/>
                          </a:solidFill>
                          <a:effectLst/>
                        </a:rPr>
                        <a:t>/</a:t>
                      </a:r>
                      <a:r>
                        <a:rPr lang="zh-TW" altLang="en-US" b="1" u="none" strike="noStrike" dirty="0">
                          <a:solidFill>
                            <a:srgbClr val="FF0000"/>
                          </a:solidFill>
                          <a:effectLst/>
                        </a:rPr>
                        <a:t>專案經理</a:t>
                      </a:r>
                      <a:r>
                        <a:rPr lang="zh-TW" altLang="en-US" u="none" strike="noStrike" dirty="0" smtClean="0">
                          <a:effectLst/>
                        </a:rPr>
                        <a:t>、</a:t>
                      </a:r>
                      <a:endParaRPr lang="en-US" altLang="zh-TW" u="none" strike="noStrike" dirty="0" smtClean="0">
                        <a:effectLst/>
                      </a:endParaRPr>
                    </a:p>
                    <a:p>
                      <a:pPr algn="l" fontAlgn="base">
                        <a:lnSpc>
                          <a:spcPct val="150000"/>
                        </a:lnSpc>
                      </a:pPr>
                      <a:r>
                        <a:rPr lang="zh-TW" altLang="en-US" u="none" strike="noStrike" dirty="0" smtClean="0">
                          <a:effectLst/>
                        </a:rPr>
                        <a:t>韌</a:t>
                      </a:r>
                      <a:r>
                        <a:rPr lang="zh-TW" altLang="en-US" u="none" strike="noStrike" dirty="0">
                          <a:effectLst/>
                        </a:rPr>
                        <a:t>體工程師、電玩軟體程式工程師</a:t>
                      </a:r>
                      <a:endParaRPr lang="zh-TW" altLang="en-US" b="0" i="0" u="none" strike="noStrike" dirty="0">
                        <a:solidFill>
                          <a:srgbClr val="333333"/>
                        </a:solidFill>
                        <a:effectLst/>
                      </a:endParaRPr>
                    </a:p>
                  </a:txBody>
                  <a:tcPr marL="28575" marR="28575" marT="28575" marB="28575" anchor="ctr"/>
                </a:tc>
              </a:tr>
              <a:tr h="611489">
                <a:tc>
                  <a:txBody>
                    <a:bodyPr/>
                    <a:lstStyle/>
                    <a:p>
                      <a:pPr algn="ctr" fontAlgn="base"/>
                      <a:r>
                        <a:rPr lang="zh-TW" altLang="en-US" u="none" strike="noStrike">
                          <a:effectLst/>
                        </a:rPr>
                        <a:t>企業經營與管理</a:t>
                      </a:r>
                      <a:endParaRPr lang="zh-TW" altLang="en-US" b="0" i="0" u="none" strike="noStrike">
                        <a:solidFill>
                          <a:srgbClr val="333333"/>
                        </a:solidFill>
                        <a:effectLst/>
                      </a:endParaRPr>
                    </a:p>
                  </a:txBody>
                  <a:tcPr marL="28575" marR="28575" marT="95250" marB="95250" anchor="ctr"/>
                </a:tc>
                <a:tc>
                  <a:txBody>
                    <a:bodyPr/>
                    <a:lstStyle/>
                    <a:p>
                      <a:pPr algn="l" fontAlgn="base">
                        <a:lnSpc>
                          <a:spcPct val="150000"/>
                        </a:lnSpc>
                      </a:pPr>
                      <a:r>
                        <a:rPr lang="en-US" altLang="zh-TW" u="none" strike="noStrike" dirty="0">
                          <a:effectLst/>
                        </a:rPr>
                        <a:t>MIS</a:t>
                      </a:r>
                      <a:r>
                        <a:rPr lang="zh-TW" altLang="en-US" u="none" strike="noStrike" dirty="0">
                          <a:effectLst/>
                        </a:rPr>
                        <a:t>網管人員、</a:t>
                      </a:r>
                      <a:r>
                        <a:rPr lang="en-US" altLang="zh-TW" u="none" strike="noStrike" dirty="0">
                          <a:effectLst/>
                        </a:rPr>
                        <a:t>MIS</a:t>
                      </a:r>
                      <a:r>
                        <a:rPr lang="zh-TW" altLang="en-US" u="none" strike="noStrike" dirty="0">
                          <a:effectLst/>
                        </a:rPr>
                        <a:t>工程師、</a:t>
                      </a:r>
                      <a:r>
                        <a:rPr lang="zh-TW" altLang="en-US" b="1" u="none" strike="noStrike" dirty="0">
                          <a:solidFill>
                            <a:srgbClr val="FF0000"/>
                          </a:solidFill>
                          <a:effectLst/>
                        </a:rPr>
                        <a:t>巨量資料分析師</a:t>
                      </a:r>
                      <a:endParaRPr lang="zh-TW" altLang="en-US" b="1" i="0" u="none" strike="noStrike" dirty="0">
                        <a:solidFill>
                          <a:srgbClr val="FF0000"/>
                        </a:solidFill>
                        <a:effectLst/>
                      </a:endParaRPr>
                    </a:p>
                  </a:txBody>
                  <a:tcPr marL="28575" marR="28575" marT="28575" marB="28575" anchor="ctr"/>
                </a:tc>
              </a:tr>
              <a:tr h="611489">
                <a:tc>
                  <a:txBody>
                    <a:bodyPr/>
                    <a:lstStyle/>
                    <a:p>
                      <a:pPr algn="ctr" fontAlgn="base"/>
                      <a:r>
                        <a:rPr lang="zh-TW" altLang="en-US" u="none" strike="noStrike">
                          <a:effectLst/>
                        </a:rPr>
                        <a:t>網路規劃與建置</a:t>
                      </a:r>
                      <a:endParaRPr lang="zh-TW" altLang="en-US" b="0" i="0" u="none" strike="noStrike">
                        <a:solidFill>
                          <a:srgbClr val="333333"/>
                        </a:solidFill>
                        <a:effectLst/>
                      </a:endParaRPr>
                    </a:p>
                  </a:txBody>
                  <a:tcPr marL="28575" marR="28575" marT="95250" marB="95250" anchor="ctr"/>
                </a:tc>
                <a:tc>
                  <a:txBody>
                    <a:bodyPr/>
                    <a:lstStyle/>
                    <a:p>
                      <a:pPr algn="l" fontAlgn="base">
                        <a:lnSpc>
                          <a:spcPct val="150000"/>
                        </a:lnSpc>
                      </a:pPr>
                      <a:r>
                        <a:rPr lang="zh-TW" altLang="en-US" b="1" u="none" strike="noStrike" dirty="0">
                          <a:solidFill>
                            <a:srgbClr val="FF0000"/>
                          </a:solidFill>
                          <a:effectLst/>
                        </a:rPr>
                        <a:t>資訊安全工程師</a:t>
                      </a:r>
                      <a:r>
                        <a:rPr lang="zh-TW" altLang="en-US" u="none" strike="noStrike" dirty="0">
                          <a:effectLst/>
                        </a:rPr>
                        <a:t>、網路安全分析師、網路管理工程師</a:t>
                      </a:r>
                      <a:endParaRPr lang="zh-TW" altLang="en-US" b="0" i="0" u="none" strike="noStrike" dirty="0">
                        <a:solidFill>
                          <a:srgbClr val="333333"/>
                        </a:solidFill>
                        <a:effectLst/>
                      </a:endParaRPr>
                    </a:p>
                  </a:txBody>
                  <a:tcPr marL="28575" marR="28575" marT="28575" marB="28575" anchor="ctr"/>
                </a:tc>
              </a:tr>
              <a:tr h="796941">
                <a:tc>
                  <a:txBody>
                    <a:bodyPr/>
                    <a:lstStyle/>
                    <a:p>
                      <a:pPr algn="ctr" fontAlgn="base"/>
                      <a:r>
                        <a:rPr lang="zh-TW" altLang="en-US" u="none" strike="noStrike">
                          <a:effectLst/>
                        </a:rPr>
                        <a:t>技術支援與服務</a:t>
                      </a:r>
                      <a:endParaRPr lang="zh-TW" altLang="en-US" b="0" i="0" u="none" strike="noStrike">
                        <a:solidFill>
                          <a:srgbClr val="333333"/>
                        </a:solidFill>
                        <a:effectLst/>
                      </a:endParaRPr>
                    </a:p>
                  </a:txBody>
                  <a:tcPr marL="28575" marR="28575" marT="95250" marB="95250" anchor="ctr"/>
                </a:tc>
                <a:tc>
                  <a:txBody>
                    <a:bodyPr/>
                    <a:lstStyle/>
                    <a:p>
                      <a:pPr algn="l" fontAlgn="base">
                        <a:lnSpc>
                          <a:spcPct val="150000"/>
                        </a:lnSpc>
                      </a:pPr>
                      <a:r>
                        <a:rPr lang="zh-TW" altLang="en-US" u="none" strike="noStrike" dirty="0">
                          <a:effectLst/>
                        </a:rPr>
                        <a:t>產品設備維修工程師、資訊及通訊操作技術人員</a:t>
                      </a:r>
                      <a:r>
                        <a:rPr lang="zh-TW" altLang="en-US" u="none" strike="noStrike" dirty="0" smtClean="0">
                          <a:effectLst/>
                        </a:rPr>
                        <a:t>、</a:t>
                      </a:r>
                      <a:endParaRPr lang="en-US" altLang="zh-TW" u="none" strike="noStrike" dirty="0" smtClean="0">
                        <a:effectLst/>
                      </a:endParaRPr>
                    </a:p>
                    <a:p>
                      <a:pPr algn="l" fontAlgn="base">
                        <a:lnSpc>
                          <a:spcPct val="150000"/>
                        </a:lnSpc>
                      </a:pPr>
                      <a:r>
                        <a:rPr lang="zh-TW" altLang="en-US" u="none" strike="noStrike" dirty="0" smtClean="0">
                          <a:effectLst/>
                        </a:rPr>
                        <a:t>電</a:t>
                      </a:r>
                      <a:r>
                        <a:rPr lang="zh-TW" altLang="en-US" u="none" strike="noStrike" dirty="0">
                          <a:effectLst/>
                        </a:rPr>
                        <a:t>腦網路及系統技術人員、網站技術人員</a:t>
                      </a:r>
                      <a:endParaRPr lang="zh-TW" altLang="en-US" b="0" i="0" u="none" strike="noStrike" dirty="0">
                        <a:solidFill>
                          <a:srgbClr val="333333"/>
                        </a:solidFill>
                        <a:effectLst/>
                      </a:endParaRPr>
                    </a:p>
                  </a:txBody>
                  <a:tcPr marL="28575" marR="28575" marT="28575" marB="28575" anchor="ctr"/>
                </a:tc>
              </a:tr>
              <a:tr h="796941">
                <a:tc>
                  <a:txBody>
                    <a:bodyPr/>
                    <a:lstStyle/>
                    <a:p>
                      <a:pPr algn="ctr" fontAlgn="base"/>
                      <a:r>
                        <a:rPr lang="zh-TW" altLang="en-US" u="none" strike="noStrike">
                          <a:effectLst/>
                        </a:rPr>
                        <a:t>數位內容與傳播</a:t>
                      </a:r>
                      <a:endParaRPr lang="zh-TW" altLang="en-US" b="0" i="0" u="none" strike="noStrike">
                        <a:solidFill>
                          <a:srgbClr val="333333"/>
                        </a:solidFill>
                        <a:effectLst/>
                      </a:endParaRPr>
                    </a:p>
                  </a:txBody>
                  <a:tcPr marL="28575" marR="28575" marT="95250" marB="95250" anchor="ctr"/>
                </a:tc>
                <a:tc>
                  <a:txBody>
                    <a:bodyPr/>
                    <a:lstStyle/>
                    <a:p>
                      <a:pPr algn="l" fontAlgn="base">
                        <a:lnSpc>
                          <a:spcPct val="150000"/>
                        </a:lnSpc>
                      </a:pPr>
                      <a:r>
                        <a:rPr lang="zh-TW" altLang="en-US" u="none" strike="noStrike" dirty="0">
                          <a:effectLst/>
                        </a:rPr>
                        <a:t>多媒體動畫設計人員、電腦繪圖</a:t>
                      </a:r>
                      <a:r>
                        <a:rPr lang="en-US" altLang="zh-TW" u="none" strike="noStrike" dirty="0">
                          <a:effectLst/>
                        </a:rPr>
                        <a:t>/</a:t>
                      </a:r>
                      <a:r>
                        <a:rPr lang="zh-TW" altLang="en-US" u="none" strike="noStrike" dirty="0">
                          <a:effectLst/>
                        </a:rPr>
                        <a:t>遊戲設計人員</a:t>
                      </a:r>
                      <a:r>
                        <a:rPr lang="zh-TW" altLang="en-US" u="none" strike="noStrike" dirty="0" smtClean="0">
                          <a:effectLst/>
                        </a:rPr>
                        <a:t>、</a:t>
                      </a:r>
                      <a:endParaRPr lang="en-US" altLang="zh-TW" u="none" strike="noStrike" dirty="0" smtClean="0">
                        <a:effectLst/>
                      </a:endParaRPr>
                    </a:p>
                    <a:p>
                      <a:pPr algn="l" fontAlgn="base">
                        <a:lnSpc>
                          <a:spcPct val="150000"/>
                        </a:lnSpc>
                      </a:pPr>
                      <a:r>
                        <a:rPr lang="zh-TW" altLang="en-US" u="none" strike="noStrike" dirty="0" smtClean="0">
                          <a:effectLst/>
                        </a:rPr>
                        <a:t>網</a:t>
                      </a:r>
                      <a:r>
                        <a:rPr lang="zh-TW" altLang="en-US" u="none" strike="noStrike" dirty="0">
                          <a:effectLst/>
                        </a:rPr>
                        <a:t>站多媒體程式開發人員</a:t>
                      </a:r>
                      <a:endParaRPr lang="zh-TW" altLang="en-US" b="0" i="0" u="none" strike="noStrike" dirty="0">
                        <a:solidFill>
                          <a:srgbClr val="333333"/>
                        </a:solidFill>
                        <a:effectLst/>
                      </a:endParaRPr>
                    </a:p>
                  </a:txBody>
                  <a:tcPr marL="28575" marR="28575" marT="28575" marB="28575" anchor="ctr"/>
                </a:tc>
              </a:tr>
              <a:tr h="611489">
                <a:tc>
                  <a:txBody>
                    <a:bodyPr/>
                    <a:lstStyle/>
                    <a:p>
                      <a:pPr algn="ctr" fontAlgn="base"/>
                      <a:r>
                        <a:rPr lang="zh-TW" altLang="en-US" u="none" strike="noStrike">
                          <a:effectLst/>
                        </a:rPr>
                        <a:t>電子商務與網路行銷</a:t>
                      </a:r>
                      <a:endParaRPr lang="zh-TW" altLang="en-US" b="0" i="0" u="none" strike="noStrike">
                        <a:solidFill>
                          <a:srgbClr val="333333"/>
                        </a:solidFill>
                        <a:effectLst/>
                      </a:endParaRPr>
                    </a:p>
                  </a:txBody>
                  <a:tcPr marL="28575" marR="28575" marT="95250" marB="95250" anchor="ctr"/>
                </a:tc>
                <a:tc>
                  <a:txBody>
                    <a:bodyPr/>
                    <a:lstStyle/>
                    <a:p>
                      <a:pPr algn="l" fontAlgn="base">
                        <a:lnSpc>
                          <a:spcPct val="150000"/>
                        </a:lnSpc>
                      </a:pPr>
                      <a:r>
                        <a:rPr lang="zh-TW" altLang="en-US" u="none" strike="noStrike" dirty="0">
                          <a:effectLst/>
                        </a:rPr>
                        <a:t>廣告行銷企劃人員、品牌企劃人員、</a:t>
                      </a:r>
                      <a:r>
                        <a:rPr lang="zh-TW" altLang="en-US" b="1" u="none" strike="noStrike" dirty="0">
                          <a:solidFill>
                            <a:srgbClr val="FF0000"/>
                          </a:solidFill>
                          <a:effectLst/>
                        </a:rPr>
                        <a:t>網路行銷人員</a:t>
                      </a:r>
                      <a:endParaRPr lang="zh-TW" altLang="en-US" b="1" i="0" u="none" strike="noStrike" dirty="0">
                        <a:solidFill>
                          <a:srgbClr val="FF0000"/>
                        </a:solidFill>
                        <a:effectLst/>
                      </a:endParaRPr>
                    </a:p>
                  </a:txBody>
                  <a:tcPr marL="28575" marR="28575" marT="28575" marB="28575" anchor="ctr"/>
                </a:tc>
              </a:tr>
            </a:tbl>
          </a:graphicData>
        </a:graphic>
      </p:graphicFrame>
    </p:spTree>
    <p:extLst>
      <p:ext uri="{BB962C8B-B14F-4D97-AF65-F5344CB8AC3E}">
        <p14:creationId xmlns:p14="http://schemas.microsoft.com/office/powerpoint/2010/main" val="339969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r>
              <a:rPr lang="zh-TW" altLang="en-US" sz="2900" dirty="0" smtClean="0">
                <a:latin typeface="微軟正黑體" panose="020B0604030504040204" pitchFamily="34" charset="-120"/>
                <a:ea typeface="微軟正黑體" panose="020B0604030504040204" pitchFamily="34" charset="-120"/>
              </a:rPr>
              <a:t>系友的發展與薪資</a:t>
            </a:r>
          </a:p>
        </p:txBody>
      </p:sp>
      <p:sp>
        <p:nvSpPr>
          <p:cNvPr id="4" name="投影片編號版面配置區 3"/>
          <p:cNvSpPr>
            <a:spLocks noGrp="1"/>
          </p:cNvSpPr>
          <p:nvPr>
            <p:ph type="sldNum" sz="quarter" idx="11"/>
          </p:nvPr>
        </p:nvSpPr>
        <p:spPr/>
        <p:txBody>
          <a:bodyPr/>
          <a:lstStyle/>
          <a:p>
            <a:pPr>
              <a:defRPr/>
            </a:pPr>
            <a:fld id="{0BAD42A0-24A0-4936-AED3-3C530D8DA871}" type="slidenum">
              <a:rPr lang="en-US" altLang="zh-TW" smtClean="0"/>
              <a:pPr>
                <a:defRPr/>
              </a:pPr>
              <a:t>19</a:t>
            </a:fld>
            <a:endParaRPr lang="en-US" altLang="zh-TW"/>
          </a:p>
        </p:txBody>
      </p:sp>
      <p:sp>
        <p:nvSpPr>
          <p:cNvPr id="34820" name="內容版面配置區 5"/>
          <p:cNvSpPr>
            <a:spLocks noGrp="1"/>
          </p:cNvSpPr>
          <p:nvPr>
            <p:ph idx="1"/>
          </p:nvPr>
        </p:nvSpPr>
        <p:spPr>
          <a:xfrm>
            <a:off x="457200" y="1052513"/>
            <a:ext cx="8153400" cy="5272087"/>
          </a:xfrm>
        </p:spPr>
        <p:txBody>
          <a:bodyPr/>
          <a:lstStyle/>
          <a:p>
            <a:pPr>
              <a:defRPr/>
            </a:pPr>
            <a:r>
              <a:rPr lang="en-US" altLang="zh-TW" b="0" dirty="0" smtClean="0">
                <a:ea typeface="新細明體" charset="-120"/>
                <a:hlinkClick r:id="rId2"/>
              </a:rPr>
              <a:t>104</a:t>
            </a:r>
            <a:r>
              <a:rPr lang="zh-TW" altLang="en-US" b="0" dirty="0" smtClean="0">
                <a:ea typeface="新細明體" charset="-120"/>
                <a:hlinkClick r:id="rId2"/>
              </a:rPr>
              <a:t>人力銀行的資料</a:t>
            </a:r>
            <a:endParaRPr lang="zh-TW" altLang="en-US" b="0" dirty="0" smtClean="0">
              <a:ea typeface="新細明體" charset="-120"/>
            </a:endParaRPr>
          </a:p>
        </p:txBody>
      </p:sp>
      <p:sp>
        <p:nvSpPr>
          <p:cNvPr id="3" name="矩形 2"/>
          <p:cNvSpPr/>
          <p:nvPr/>
        </p:nvSpPr>
        <p:spPr bwMode="auto">
          <a:xfrm>
            <a:off x="7315200" y="6515100"/>
            <a:ext cx="914400" cy="22975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Arial" pitchFamily="34" charset="0"/>
              </a:rPr>
              <a:t>2019/7/29</a:t>
            </a:r>
            <a:endParaRPr kumimoji="0" lang="zh-TW" altLang="en-US" sz="1200" b="0" i="0" u="none" strike="noStrike" cap="none" normalizeH="0" baseline="0" dirty="0" smtClean="0">
              <a:ln>
                <a:noFill/>
              </a:ln>
              <a:solidFill>
                <a:schemeClr val="tx1"/>
              </a:solidFill>
              <a:effectLst/>
              <a:latin typeface="Arial" pitchFamily="34" charset="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000" y="433762"/>
            <a:ext cx="6200000" cy="5990476"/>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238" y="612333"/>
            <a:ext cx="6209524" cy="5933333"/>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7238" y="762333"/>
            <a:ext cx="6209524" cy="5933333"/>
          </a:xfrm>
          <a:prstGeom prst="rect">
            <a:avLst/>
          </a:prstGeom>
        </p:spPr>
      </p:pic>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7238" y="902809"/>
            <a:ext cx="6209524" cy="5952381"/>
          </a:xfrm>
          <a:prstGeom prst="rect">
            <a:avLst/>
          </a:prstGeom>
        </p:spPr>
      </p:pic>
      <p:pic>
        <p:nvPicPr>
          <p:cNvPr id="16" name="圖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2476" y="1038524"/>
            <a:ext cx="6219048" cy="5980952"/>
          </a:xfrm>
          <a:prstGeom prst="rect">
            <a:avLst/>
          </a:prstGeom>
        </p:spPr>
      </p:pic>
      <p:pic>
        <p:nvPicPr>
          <p:cNvPr id="17" name="圖片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2476" y="1198047"/>
            <a:ext cx="6219048" cy="5961905"/>
          </a:xfrm>
          <a:prstGeom prst="rect">
            <a:avLst/>
          </a:prstGeom>
        </p:spPr>
      </p:pic>
      <p:pic>
        <p:nvPicPr>
          <p:cNvPr id="18" name="圖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2000" y="1352809"/>
            <a:ext cx="6200000" cy="5952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TW" altLang="en-US" smtClean="0">
                <a:latin typeface="微軟正黑體" pitchFamily="34" charset="-120"/>
                <a:ea typeface="微軟正黑體" pitchFamily="34" charset="-120"/>
              </a:rPr>
              <a:t>簡報內容</a:t>
            </a:r>
            <a:endParaRPr lang="en-US" altLang="zh-TW" smtClean="0">
              <a:latin typeface="微軟正黑體" pitchFamily="34" charset="-120"/>
              <a:ea typeface="微軟正黑體" pitchFamily="34" charset="-120"/>
            </a:endParaRPr>
          </a:p>
        </p:txBody>
      </p:sp>
      <p:sp>
        <p:nvSpPr>
          <p:cNvPr id="15363" name="Text Box 3"/>
          <p:cNvSpPr txBox="1">
            <a:spLocks noChangeArrowheads="1"/>
          </p:cNvSpPr>
          <p:nvPr/>
        </p:nvSpPr>
        <p:spPr bwMode="auto">
          <a:xfrm>
            <a:off x="1660525" y="7223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zh-TW" sz="1800" b="0">
              <a:solidFill>
                <a:schemeClr val="tx1"/>
              </a:solidFill>
              <a:latin typeface="Arial" charset="0"/>
            </a:endParaRPr>
          </a:p>
        </p:txBody>
      </p:sp>
      <p:grpSp>
        <p:nvGrpSpPr>
          <p:cNvPr id="15364" name="Group 4"/>
          <p:cNvGrpSpPr>
            <a:grpSpLocks/>
          </p:cNvGrpSpPr>
          <p:nvPr/>
        </p:nvGrpSpPr>
        <p:grpSpPr bwMode="auto">
          <a:xfrm>
            <a:off x="1905000" y="1600200"/>
            <a:ext cx="5430838" cy="857250"/>
            <a:chOff x="1296" y="1824"/>
            <a:chExt cx="2976" cy="432"/>
          </a:xfrm>
        </p:grpSpPr>
        <p:sp>
          <p:nvSpPr>
            <p:cNvPr id="62469" name="AutoShape 5"/>
            <p:cNvSpPr>
              <a:spLocks noChangeArrowheads="1"/>
            </p:cNvSpPr>
            <p:nvPr/>
          </p:nvSpPr>
          <p:spPr bwMode="gray">
            <a:xfrm>
              <a:off x="1536" y="1899"/>
              <a:ext cx="2736" cy="28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kumimoji="0" lang="zh-TW" altLang="en-US" dirty="0">
                <a:latin typeface="微軟正黑體" pitchFamily="34" charset="-120"/>
                <a:ea typeface="微軟正黑體" pitchFamily="34" charset="-120"/>
              </a:endParaRPr>
            </a:p>
          </p:txBody>
        </p:sp>
        <p:sp>
          <p:nvSpPr>
            <p:cNvPr id="15382" name="AutoShape 6"/>
            <p:cNvSpPr>
              <a:spLocks noChangeArrowheads="1"/>
            </p:cNvSpPr>
            <p:nvPr/>
          </p:nvSpPr>
          <p:spPr bwMode="gray">
            <a:xfrm>
              <a:off x="1296" y="1824"/>
              <a:ext cx="432" cy="432"/>
            </a:xfrm>
            <a:prstGeom prst="diamond">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微軟正黑體" pitchFamily="34" charset="-120"/>
                <a:ea typeface="微軟正黑體" pitchFamily="34" charset="-120"/>
              </a:endParaRPr>
            </a:p>
          </p:txBody>
        </p:sp>
        <p:sp>
          <p:nvSpPr>
            <p:cNvPr id="15383" name="Text Box 7"/>
            <p:cNvSpPr txBox="1">
              <a:spLocks noChangeArrowheads="1"/>
            </p:cNvSpPr>
            <p:nvPr/>
          </p:nvSpPr>
          <p:spPr bwMode="gray">
            <a:xfrm>
              <a:off x="1680" y="1934"/>
              <a:ext cx="2455" cy="217"/>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kumimoji="0" lang="zh-TW" altLang="en-US" sz="2200" dirty="0">
                  <a:solidFill>
                    <a:srgbClr val="000000"/>
                  </a:solidFill>
                  <a:latin typeface="微軟正黑體" pitchFamily="34" charset="-120"/>
                  <a:ea typeface="微軟正黑體" pitchFamily="34" charset="-120"/>
                </a:rPr>
                <a:t>系所介紹</a:t>
              </a:r>
              <a:endParaRPr kumimoji="0" lang="en-US" altLang="zh-TW" sz="2200" dirty="0">
                <a:solidFill>
                  <a:srgbClr val="000000"/>
                </a:solidFill>
                <a:latin typeface="微軟正黑體" pitchFamily="34" charset="-120"/>
                <a:ea typeface="微軟正黑體" pitchFamily="34" charset="-120"/>
              </a:endParaRPr>
            </a:p>
          </p:txBody>
        </p:sp>
        <p:sp>
          <p:nvSpPr>
            <p:cNvPr id="15384" name="Text Box 8"/>
            <p:cNvSpPr txBox="1">
              <a:spLocks noChangeArrowheads="1"/>
            </p:cNvSpPr>
            <p:nvPr/>
          </p:nvSpPr>
          <p:spPr bwMode="gray">
            <a:xfrm>
              <a:off x="1393" y="1886"/>
              <a:ext cx="228" cy="291"/>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kumimoji="0" lang="en-US" altLang="zh-TW" sz="2400" b="0">
                  <a:solidFill>
                    <a:schemeClr val="bg1"/>
                  </a:solidFill>
                  <a:latin typeface="微軟正黑體" pitchFamily="34" charset="-120"/>
                  <a:ea typeface="微軟正黑體" pitchFamily="34" charset="-120"/>
                </a:rPr>
                <a:t>1</a:t>
              </a:r>
            </a:p>
          </p:txBody>
        </p:sp>
      </p:grpSp>
      <p:grpSp>
        <p:nvGrpSpPr>
          <p:cNvPr id="15365" name="Group 9"/>
          <p:cNvGrpSpPr>
            <a:grpSpLocks/>
          </p:cNvGrpSpPr>
          <p:nvPr/>
        </p:nvGrpSpPr>
        <p:grpSpPr bwMode="auto">
          <a:xfrm>
            <a:off x="1936750" y="2625725"/>
            <a:ext cx="5395913" cy="857250"/>
            <a:chOff x="1296" y="1824"/>
            <a:chExt cx="2976" cy="432"/>
          </a:xfrm>
        </p:grpSpPr>
        <p:sp>
          <p:nvSpPr>
            <p:cNvPr id="62474" name="AutoShape 10"/>
            <p:cNvSpPr>
              <a:spLocks noChangeArrowheads="1"/>
            </p:cNvSpPr>
            <p:nvPr/>
          </p:nvSpPr>
          <p:spPr bwMode="gray">
            <a:xfrm>
              <a:off x="1536" y="1899"/>
              <a:ext cx="2736" cy="28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kumimoji="0" lang="zh-TW" altLang="en-US">
                <a:latin typeface="微軟正黑體" pitchFamily="34" charset="-120"/>
                <a:ea typeface="微軟正黑體" pitchFamily="34" charset="-120"/>
              </a:endParaRPr>
            </a:p>
          </p:txBody>
        </p:sp>
        <p:sp>
          <p:nvSpPr>
            <p:cNvPr id="15378" name="AutoShape 11"/>
            <p:cNvSpPr>
              <a:spLocks noChangeArrowheads="1"/>
            </p:cNvSpPr>
            <p:nvPr/>
          </p:nvSpPr>
          <p:spPr bwMode="gray">
            <a:xfrm>
              <a:off x="1296" y="1824"/>
              <a:ext cx="432" cy="432"/>
            </a:xfrm>
            <a:prstGeom prst="diamond">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微軟正黑體" pitchFamily="34" charset="-120"/>
                <a:ea typeface="微軟正黑體" pitchFamily="34" charset="-120"/>
              </a:endParaRPr>
            </a:p>
          </p:txBody>
        </p:sp>
        <p:sp>
          <p:nvSpPr>
            <p:cNvPr id="15379" name="Text Box 12"/>
            <p:cNvSpPr txBox="1">
              <a:spLocks noChangeArrowheads="1"/>
            </p:cNvSpPr>
            <p:nvPr/>
          </p:nvSpPr>
          <p:spPr bwMode="gray">
            <a:xfrm>
              <a:off x="1680" y="1934"/>
              <a:ext cx="2456" cy="217"/>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kumimoji="0" lang="zh-TW" altLang="en-US" sz="2200">
                  <a:solidFill>
                    <a:srgbClr val="000000"/>
                  </a:solidFill>
                  <a:latin typeface="微軟正黑體" pitchFamily="34" charset="-120"/>
                  <a:ea typeface="微軟正黑體" pitchFamily="34" charset="-120"/>
                </a:rPr>
                <a:t>課程設計</a:t>
              </a:r>
              <a:endParaRPr kumimoji="0" lang="en-US" altLang="zh-TW" sz="2200">
                <a:solidFill>
                  <a:srgbClr val="000000"/>
                </a:solidFill>
                <a:latin typeface="微軟正黑體" pitchFamily="34" charset="-120"/>
                <a:ea typeface="微軟正黑體" pitchFamily="34" charset="-120"/>
              </a:endParaRPr>
            </a:p>
          </p:txBody>
        </p:sp>
        <p:sp>
          <p:nvSpPr>
            <p:cNvPr id="15380" name="Text Box 13"/>
            <p:cNvSpPr txBox="1">
              <a:spLocks noChangeArrowheads="1"/>
            </p:cNvSpPr>
            <p:nvPr/>
          </p:nvSpPr>
          <p:spPr bwMode="gray">
            <a:xfrm>
              <a:off x="1393" y="1886"/>
              <a:ext cx="228" cy="291"/>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kumimoji="0" lang="en-US" altLang="zh-TW" sz="2400" b="0">
                  <a:solidFill>
                    <a:schemeClr val="bg1"/>
                  </a:solidFill>
                  <a:latin typeface="微軟正黑體" pitchFamily="34" charset="-120"/>
                  <a:ea typeface="微軟正黑體" pitchFamily="34" charset="-120"/>
                </a:rPr>
                <a:t>2</a:t>
              </a:r>
            </a:p>
          </p:txBody>
        </p:sp>
      </p:grpSp>
      <p:grpSp>
        <p:nvGrpSpPr>
          <p:cNvPr id="15366" name="Group 14"/>
          <p:cNvGrpSpPr>
            <a:grpSpLocks/>
          </p:cNvGrpSpPr>
          <p:nvPr/>
        </p:nvGrpSpPr>
        <p:grpSpPr bwMode="auto">
          <a:xfrm>
            <a:off x="1941513" y="3633788"/>
            <a:ext cx="5391150" cy="857250"/>
            <a:chOff x="1296" y="1824"/>
            <a:chExt cx="2976" cy="432"/>
          </a:xfrm>
        </p:grpSpPr>
        <p:sp>
          <p:nvSpPr>
            <p:cNvPr id="62479" name="AutoShape 15"/>
            <p:cNvSpPr>
              <a:spLocks noChangeArrowheads="1"/>
            </p:cNvSpPr>
            <p:nvPr/>
          </p:nvSpPr>
          <p:spPr bwMode="gray">
            <a:xfrm>
              <a:off x="1536" y="1899"/>
              <a:ext cx="2736" cy="28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kumimoji="0" lang="zh-TW" altLang="en-US">
                <a:latin typeface="微軟正黑體" pitchFamily="34" charset="-120"/>
                <a:ea typeface="微軟正黑體" pitchFamily="34" charset="-120"/>
              </a:endParaRPr>
            </a:p>
          </p:txBody>
        </p:sp>
        <p:sp>
          <p:nvSpPr>
            <p:cNvPr id="15374" name="AutoShape 16"/>
            <p:cNvSpPr>
              <a:spLocks noChangeArrowheads="1"/>
            </p:cNvSpPr>
            <p:nvPr/>
          </p:nvSpPr>
          <p:spPr bwMode="gray">
            <a:xfrm>
              <a:off x="1296" y="1824"/>
              <a:ext cx="432" cy="432"/>
            </a:xfrm>
            <a:prstGeom prst="diamond">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微軟正黑體" pitchFamily="34" charset="-120"/>
                <a:ea typeface="微軟正黑體" pitchFamily="34" charset="-120"/>
              </a:endParaRPr>
            </a:p>
          </p:txBody>
        </p:sp>
        <p:sp>
          <p:nvSpPr>
            <p:cNvPr id="15375" name="Text Box 17"/>
            <p:cNvSpPr txBox="1">
              <a:spLocks noChangeArrowheads="1"/>
            </p:cNvSpPr>
            <p:nvPr/>
          </p:nvSpPr>
          <p:spPr bwMode="gray">
            <a:xfrm>
              <a:off x="1680" y="1934"/>
              <a:ext cx="2456" cy="217"/>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kumimoji="0" lang="zh-TW" altLang="en-US" sz="2200" dirty="0">
                  <a:solidFill>
                    <a:srgbClr val="000000"/>
                  </a:solidFill>
                  <a:latin typeface="微軟正黑體" pitchFamily="34" charset="-120"/>
                  <a:ea typeface="微軟正黑體" pitchFamily="34" charset="-120"/>
                </a:rPr>
                <a:t>學生學</a:t>
              </a:r>
              <a:r>
                <a:rPr kumimoji="0" lang="zh-TW" altLang="en-US" sz="2200" dirty="0" smtClean="0">
                  <a:solidFill>
                    <a:srgbClr val="000000"/>
                  </a:solidFill>
                  <a:latin typeface="微軟正黑體" pitchFamily="34" charset="-120"/>
                  <a:ea typeface="微軟正黑體" pitchFamily="34" charset="-120"/>
                </a:rPr>
                <a:t>習與</a:t>
              </a:r>
              <a:r>
                <a:rPr kumimoji="0" lang="zh-TW" altLang="en-US" sz="2200" dirty="0">
                  <a:solidFill>
                    <a:srgbClr val="000000"/>
                  </a:solidFill>
                  <a:latin typeface="微軟正黑體" pitchFamily="34" charset="-120"/>
                  <a:ea typeface="微軟正黑體" pitchFamily="34" charset="-120"/>
                </a:rPr>
                <a:t>學生事務</a:t>
              </a:r>
              <a:endParaRPr kumimoji="0" lang="en-US" altLang="zh-TW" sz="2200" dirty="0">
                <a:solidFill>
                  <a:srgbClr val="000000"/>
                </a:solidFill>
                <a:latin typeface="微軟正黑體" pitchFamily="34" charset="-120"/>
                <a:ea typeface="微軟正黑體" pitchFamily="34" charset="-120"/>
              </a:endParaRPr>
            </a:p>
          </p:txBody>
        </p:sp>
        <p:sp>
          <p:nvSpPr>
            <p:cNvPr id="15376" name="Text Box 18"/>
            <p:cNvSpPr txBox="1">
              <a:spLocks noChangeArrowheads="1"/>
            </p:cNvSpPr>
            <p:nvPr/>
          </p:nvSpPr>
          <p:spPr bwMode="gray">
            <a:xfrm>
              <a:off x="1393" y="1886"/>
              <a:ext cx="228" cy="291"/>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kumimoji="0" lang="en-US" altLang="zh-TW" sz="2400" b="0">
                  <a:solidFill>
                    <a:schemeClr val="bg1"/>
                  </a:solidFill>
                  <a:latin typeface="微軟正黑體" pitchFamily="34" charset="-120"/>
                  <a:ea typeface="微軟正黑體" pitchFamily="34" charset="-120"/>
                </a:rPr>
                <a:t>3</a:t>
              </a:r>
            </a:p>
          </p:txBody>
        </p:sp>
      </p:grpSp>
      <p:grpSp>
        <p:nvGrpSpPr>
          <p:cNvPr id="15367" name="Group 19"/>
          <p:cNvGrpSpPr>
            <a:grpSpLocks/>
          </p:cNvGrpSpPr>
          <p:nvPr/>
        </p:nvGrpSpPr>
        <p:grpSpPr bwMode="auto">
          <a:xfrm>
            <a:off x="1941513" y="4629150"/>
            <a:ext cx="5391150" cy="857250"/>
            <a:chOff x="1296" y="1824"/>
            <a:chExt cx="2976" cy="432"/>
          </a:xfrm>
        </p:grpSpPr>
        <p:sp>
          <p:nvSpPr>
            <p:cNvPr id="62484" name="AutoShape 20"/>
            <p:cNvSpPr>
              <a:spLocks noChangeArrowheads="1"/>
            </p:cNvSpPr>
            <p:nvPr/>
          </p:nvSpPr>
          <p:spPr bwMode="gray">
            <a:xfrm>
              <a:off x="1536" y="1899"/>
              <a:ext cx="2736" cy="28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kumimoji="0" lang="zh-TW" altLang="en-US">
                <a:latin typeface="微軟正黑體" pitchFamily="34" charset="-120"/>
                <a:ea typeface="微軟正黑體" pitchFamily="34" charset="-120"/>
              </a:endParaRPr>
            </a:p>
          </p:txBody>
        </p:sp>
        <p:sp>
          <p:nvSpPr>
            <p:cNvPr id="15370" name="AutoShape 21"/>
            <p:cNvSpPr>
              <a:spLocks noChangeArrowheads="1"/>
            </p:cNvSpPr>
            <p:nvPr/>
          </p:nvSpPr>
          <p:spPr bwMode="gray">
            <a:xfrm>
              <a:off x="1296" y="1824"/>
              <a:ext cx="432" cy="432"/>
            </a:xfrm>
            <a:prstGeom prst="diamond">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kumimoji="0" lang="zh-TW" altLang="en-US" sz="1800" b="0">
                <a:solidFill>
                  <a:schemeClr val="tx1"/>
                </a:solidFill>
                <a:latin typeface="微軟正黑體" pitchFamily="34" charset="-120"/>
                <a:ea typeface="微軟正黑體" pitchFamily="34" charset="-120"/>
              </a:endParaRPr>
            </a:p>
          </p:txBody>
        </p:sp>
        <p:sp>
          <p:nvSpPr>
            <p:cNvPr id="15371" name="Text Box 22"/>
            <p:cNvSpPr txBox="1">
              <a:spLocks noChangeArrowheads="1"/>
            </p:cNvSpPr>
            <p:nvPr/>
          </p:nvSpPr>
          <p:spPr bwMode="gray">
            <a:xfrm>
              <a:off x="1680" y="1934"/>
              <a:ext cx="2456" cy="217"/>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kumimoji="0" lang="zh-TW" altLang="en-US" sz="2200">
                  <a:solidFill>
                    <a:srgbClr val="000000"/>
                  </a:solidFill>
                  <a:latin typeface="微軟正黑體" pitchFamily="34" charset="-120"/>
                  <a:ea typeface="微軟正黑體" pitchFamily="34" charset="-120"/>
                </a:rPr>
                <a:t>畢業校友表現</a:t>
              </a:r>
              <a:endParaRPr kumimoji="0" lang="en-US" altLang="zh-TW" sz="2200">
                <a:solidFill>
                  <a:srgbClr val="000000"/>
                </a:solidFill>
                <a:latin typeface="微軟正黑體" pitchFamily="34" charset="-120"/>
                <a:ea typeface="微軟正黑體" pitchFamily="34" charset="-120"/>
              </a:endParaRPr>
            </a:p>
          </p:txBody>
        </p:sp>
        <p:sp>
          <p:nvSpPr>
            <p:cNvPr id="15372" name="Text Box 23"/>
            <p:cNvSpPr txBox="1">
              <a:spLocks noChangeArrowheads="1"/>
            </p:cNvSpPr>
            <p:nvPr/>
          </p:nvSpPr>
          <p:spPr bwMode="gray">
            <a:xfrm>
              <a:off x="1393" y="1886"/>
              <a:ext cx="228" cy="291"/>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kumimoji="0" lang="en-US" altLang="zh-TW" sz="2400" b="0">
                  <a:solidFill>
                    <a:schemeClr val="bg1"/>
                  </a:solidFill>
                  <a:latin typeface="微軟正黑體" pitchFamily="34" charset="-120"/>
                  <a:ea typeface="微軟正黑體" pitchFamily="34" charset="-120"/>
                </a:rPr>
                <a:t>4</a:t>
              </a:r>
            </a:p>
          </p:txBody>
        </p:sp>
      </p:grpSp>
      <p:sp>
        <p:nvSpPr>
          <p:cNvPr id="44" name="投影片編號版面配置區 43"/>
          <p:cNvSpPr>
            <a:spLocks noGrp="1"/>
          </p:cNvSpPr>
          <p:nvPr>
            <p:ph type="sldNum" sz="quarter" idx="11"/>
          </p:nvPr>
        </p:nvSpPr>
        <p:spPr/>
        <p:txBody>
          <a:bodyPr/>
          <a:lstStyle/>
          <a:p>
            <a:pPr>
              <a:defRPr/>
            </a:pPr>
            <a:fld id="{6BB0AE14-BDA8-48C7-830F-9698578EC424}" type="slidenum">
              <a:rPr lang="en-US" altLang="zh-TW" smtClean="0"/>
              <a:pPr>
                <a:defRPr/>
              </a:pPr>
              <a:t>2</a:t>
            </a:fld>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zh-TW" altLang="en-US" sz="2900" dirty="0" smtClean="0">
                <a:latin typeface="微軟正黑體" panose="020B0604030504040204" pitchFamily="34" charset="-120"/>
                <a:ea typeface="微軟正黑體" panose="020B0604030504040204" pitchFamily="34" charset="-120"/>
              </a:rPr>
              <a:t>本系傑出校友</a:t>
            </a:r>
          </a:p>
        </p:txBody>
      </p:sp>
      <p:sp>
        <p:nvSpPr>
          <p:cNvPr id="4" name="投影片編號版面配置區 3"/>
          <p:cNvSpPr>
            <a:spLocks noGrp="1"/>
          </p:cNvSpPr>
          <p:nvPr>
            <p:ph type="sldNum" sz="quarter" idx="11"/>
          </p:nvPr>
        </p:nvSpPr>
        <p:spPr/>
        <p:txBody>
          <a:bodyPr/>
          <a:lstStyle/>
          <a:p>
            <a:pPr>
              <a:defRPr/>
            </a:pPr>
            <a:fld id="{0BD0B758-B2B0-4F1E-BF51-38B0EDE423A0}" type="slidenum">
              <a:rPr lang="en-US" altLang="zh-TW" smtClean="0"/>
              <a:pPr>
                <a:defRPr/>
              </a:pPr>
              <a:t>20</a:t>
            </a:fld>
            <a:endParaRPr lang="en-US" altLang="zh-TW"/>
          </a:p>
        </p:txBody>
      </p:sp>
      <p:sp>
        <p:nvSpPr>
          <p:cNvPr id="30724" name="內容版面配置區 5"/>
          <p:cNvSpPr>
            <a:spLocks noGrp="1"/>
          </p:cNvSpPr>
          <p:nvPr>
            <p:ph idx="1"/>
          </p:nvPr>
        </p:nvSpPr>
        <p:spPr>
          <a:xfrm>
            <a:off x="533400" y="1245220"/>
            <a:ext cx="8153400" cy="5307979"/>
          </a:xfrm>
        </p:spPr>
        <p:txBody>
          <a:bodyPr/>
          <a:lstStyle/>
          <a:p>
            <a:pPr>
              <a:lnSpc>
                <a:spcPct val="150000"/>
              </a:lnSpc>
            </a:pPr>
            <a:r>
              <a:rPr lang="zh-TW" altLang="en-US" sz="2400" b="0" dirty="0" smtClean="0">
                <a:latin typeface="微軟正黑體" panose="020B0604030504040204" pitchFamily="34" charset="-120"/>
                <a:ea typeface="微軟正黑體" panose="020B0604030504040204" pitchFamily="34" charset="-120"/>
              </a:rPr>
              <a:t>台灣微軟中小企業解決方案暨經銷事業群 </a:t>
            </a:r>
            <a:r>
              <a:rPr lang="zh-TW" altLang="en-US" sz="2400" dirty="0" smtClean="0">
                <a:latin typeface="微軟正黑體" panose="020B0604030504040204" pitchFamily="34" charset="-120"/>
                <a:ea typeface="微軟正黑體" panose="020B0604030504040204" pitchFamily="34" charset="-120"/>
              </a:rPr>
              <a:t>王釋穗</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pPr>
            <a:r>
              <a:rPr lang="zh-TW" altLang="en-US" sz="2400" b="0" dirty="0" smtClean="0">
                <a:latin typeface="微軟正黑體" panose="020B0604030504040204" pitchFamily="34" charset="-120"/>
                <a:ea typeface="微軟正黑體" panose="020B0604030504040204" pitchFamily="34" charset="-120"/>
                <a:hlinkClick r:id="rId2"/>
              </a:rPr>
              <a:t>雨傘王</a:t>
            </a:r>
            <a:r>
              <a:rPr lang="zh-TW" altLang="en-US" sz="2400" b="0" dirty="0" smtClean="0">
                <a:latin typeface="微軟正黑體" panose="020B0604030504040204" pitchFamily="34" charset="-120"/>
                <a:ea typeface="微軟正黑體" panose="020B0604030504040204" pitchFamily="34" charset="-120"/>
              </a:rPr>
              <a:t>、</a:t>
            </a:r>
            <a:r>
              <a:rPr lang="zh-TW" altLang="en-US" sz="2400" b="0" dirty="0" smtClean="0">
                <a:latin typeface="微軟正黑體" panose="020B0604030504040204" pitchFamily="34" charset="-120"/>
                <a:ea typeface="微軟正黑體" panose="020B0604030504040204" pitchFamily="34" charset="-120"/>
                <a:hlinkClick r:id="rId3"/>
              </a:rPr>
              <a:t>手機王</a:t>
            </a:r>
            <a:r>
              <a:rPr lang="zh-TW" altLang="en-US" sz="2400" b="0" dirty="0" smtClean="0">
                <a:latin typeface="微軟正黑體" panose="020B0604030504040204" pitchFamily="34" charset="-120"/>
                <a:ea typeface="微軟正黑體" panose="020B0604030504040204" pitchFamily="34" charset="-120"/>
              </a:rPr>
              <a:t> 創辦人 </a:t>
            </a:r>
            <a:r>
              <a:rPr lang="zh-TW" altLang="en-US" sz="2400" dirty="0" smtClean="0">
                <a:latin typeface="微軟正黑體" panose="020B0604030504040204" pitchFamily="34" charset="-120"/>
                <a:ea typeface="微軟正黑體" panose="020B0604030504040204" pitchFamily="34" charset="-120"/>
              </a:rPr>
              <a:t>陳慶鴻</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pPr>
            <a:r>
              <a:rPr lang="zh-TW" altLang="en-US" sz="2400" b="0" dirty="0" smtClean="0">
                <a:latin typeface="微軟正黑體" panose="020B0604030504040204" pitchFamily="34" charset="-120"/>
                <a:ea typeface="微軟正黑體" panose="020B0604030504040204" pitchFamily="34" charset="-120"/>
                <a:hlinkClick r:id="rId4"/>
              </a:rPr>
              <a:t>新</a:t>
            </a:r>
            <a:r>
              <a:rPr lang="zh-TW" altLang="en-US" sz="2400" b="0" dirty="0" smtClean="0">
                <a:latin typeface="微軟正黑體" panose="020B0604030504040204" pitchFamily="34" charset="-120"/>
                <a:ea typeface="微軟正黑體" panose="020B0604030504040204" pitchFamily="34" charset="-120"/>
                <a:hlinkClick r:id="rId4"/>
              </a:rPr>
              <a:t>穎數位文創股份有限公司</a:t>
            </a:r>
            <a:r>
              <a:rPr lang="zh-TW" altLang="en-US" sz="2400" b="0" dirty="0" smtClean="0">
                <a:latin typeface="微軟正黑體" panose="020B0604030504040204" pitchFamily="34" charset="-120"/>
                <a:ea typeface="微軟正黑體" panose="020B0604030504040204" pitchFamily="34" charset="-120"/>
              </a:rPr>
              <a:t> 總經理</a:t>
            </a:r>
            <a:r>
              <a:rPr lang="zh-TW" altLang="en-US" sz="2400" dirty="0" smtClean="0">
                <a:latin typeface="微軟正黑體" panose="020B0604030504040204" pitchFamily="34" charset="-120"/>
                <a:ea typeface="微軟正黑體" panose="020B0604030504040204" pitchFamily="34" charset="-120"/>
              </a:rPr>
              <a:t> 李信穎</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pPr>
            <a:r>
              <a:rPr lang="en-US" altLang="zh-TW" sz="2400" b="0" dirty="0" err="1" smtClean="0">
                <a:latin typeface="微軟正黑體" panose="020B0604030504040204" pitchFamily="34" charset="-120"/>
                <a:ea typeface="微軟正黑體" panose="020B0604030504040204" pitchFamily="34" charset="-120"/>
                <a:hlinkClick r:id="rId5"/>
              </a:rPr>
              <a:t>TravelBala</a:t>
            </a:r>
            <a:r>
              <a:rPr lang="zh-TW" altLang="en-US" sz="2400" dirty="0" smtClean="0">
                <a:latin typeface="微軟正黑體" panose="020B0604030504040204" pitchFamily="34" charset="-120"/>
                <a:ea typeface="微軟正黑體" panose="020B0604030504040204" pitchFamily="34" charset="-120"/>
              </a:rPr>
              <a:t> </a:t>
            </a:r>
            <a:r>
              <a:rPr lang="zh-TW" altLang="en-US" sz="2400" b="0" dirty="0" smtClean="0">
                <a:latin typeface="微軟正黑體" panose="020B0604030504040204" pitchFamily="34" charset="-120"/>
                <a:ea typeface="微軟正黑體" panose="020B0604030504040204" pitchFamily="34" charset="-120"/>
              </a:rPr>
              <a:t>創辦人 </a:t>
            </a:r>
            <a:r>
              <a:rPr lang="zh-TW" altLang="en-US" sz="2400" dirty="0" smtClean="0">
                <a:latin typeface="微軟正黑體" panose="020B0604030504040204" pitchFamily="34" charset="-120"/>
                <a:ea typeface="微軟正黑體" panose="020B0604030504040204" pitchFamily="34" charset="-120"/>
              </a:rPr>
              <a:t>程繼瑩</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pPr>
            <a:r>
              <a:rPr lang="zh-TW" altLang="zh-TW" sz="2400" b="0" dirty="0" smtClean="0">
                <a:latin typeface="微軟正黑體" panose="020B0604030504040204" pitchFamily="34" charset="-120"/>
                <a:ea typeface="微軟正黑體" panose="020B0604030504040204" pitchFamily="34" charset="-120"/>
              </a:rPr>
              <a:t>巨網資訊有限公司</a:t>
            </a:r>
            <a:r>
              <a:rPr lang="en-US" altLang="zh-TW" sz="2400" b="0" dirty="0" smtClean="0">
                <a:latin typeface="微軟正黑體" panose="020B0604030504040204" pitchFamily="34" charset="-120"/>
                <a:ea typeface="微軟正黑體" panose="020B0604030504040204" pitchFamily="34" charset="-120"/>
              </a:rPr>
              <a:t>(Paint</a:t>
            </a:r>
            <a:r>
              <a:rPr lang="zh-TW" altLang="zh-TW" sz="2400" b="0" dirty="0" smtClean="0">
                <a:latin typeface="微軟正黑體" panose="020B0604030504040204" pitchFamily="34" charset="-120"/>
                <a:ea typeface="微軟正黑體" panose="020B0604030504040204" pitchFamily="34" charset="-120"/>
              </a:rPr>
              <a:t>人集團、</a:t>
            </a:r>
            <a:r>
              <a:rPr lang="zh-TW" altLang="zh-TW" sz="2400" b="0" dirty="0" smtClean="0">
                <a:latin typeface="微軟正黑體" panose="020B0604030504040204" pitchFamily="34" charset="-120"/>
                <a:ea typeface="微軟正黑體" panose="020B0604030504040204" pitchFamily="34" charset="-120"/>
                <a:hlinkClick r:id="rId6"/>
              </a:rPr>
              <a:t>網路溫度計</a:t>
            </a:r>
            <a:r>
              <a:rPr lang="en-US" altLang="zh-TW" sz="2400" b="0" dirty="0" smtClean="0">
                <a:latin typeface="微軟正黑體" panose="020B0604030504040204" pitchFamily="34" charset="-120"/>
                <a:ea typeface="微軟正黑體" panose="020B0604030504040204" pitchFamily="34" charset="-120"/>
              </a:rPr>
              <a:t>)</a:t>
            </a:r>
            <a:br>
              <a:rPr lang="en-US" altLang="zh-TW" sz="2400" b="0" dirty="0" smtClean="0">
                <a:latin typeface="微軟正黑體" panose="020B0604030504040204" pitchFamily="34" charset="-120"/>
                <a:ea typeface="微軟正黑體" panose="020B0604030504040204" pitchFamily="34" charset="-120"/>
              </a:rPr>
            </a:br>
            <a:r>
              <a:rPr lang="zh-TW" altLang="en-US" sz="2400" b="0" dirty="0" smtClean="0">
                <a:latin typeface="微軟正黑體" panose="020B0604030504040204" pitchFamily="34" charset="-120"/>
                <a:ea typeface="微軟正黑體" panose="020B0604030504040204" pitchFamily="34" charset="-120"/>
              </a:rPr>
              <a:t>創辦人 </a:t>
            </a:r>
            <a:r>
              <a:rPr lang="zh-TW" altLang="en-US" sz="2400" dirty="0" smtClean="0">
                <a:latin typeface="微軟正黑體" panose="020B0604030504040204" pitchFamily="34" charset="-120"/>
                <a:ea typeface="微軟正黑體" panose="020B0604030504040204" pitchFamily="34" charset="-120"/>
              </a:rPr>
              <a:t>金志聿 </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pPr>
            <a:r>
              <a:rPr lang="en-US" altLang="zh-TW" sz="2400" b="0" dirty="0" err="1" smtClean="0">
                <a:latin typeface="微軟正黑體" panose="020B0604030504040204" pitchFamily="34" charset="-120"/>
                <a:ea typeface="微軟正黑體" panose="020B0604030504040204" pitchFamily="34" charset="-120"/>
                <a:hlinkClick r:id="rId7"/>
              </a:rPr>
              <a:t>VoiceTube</a:t>
            </a:r>
            <a:r>
              <a:rPr lang="en-US" altLang="zh-TW" sz="2400" dirty="0" smtClean="0">
                <a:latin typeface="微軟正黑體" panose="020B0604030504040204" pitchFamily="34" charset="-120"/>
                <a:ea typeface="微軟正黑體" panose="020B0604030504040204" pitchFamily="34" charset="-120"/>
              </a:rPr>
              <a:t> </a:t>
            </a:r>
            <a:r>
              <a:rPr lang="zh-TW" altLang="en-US" sz="2400" b="0" dirty="0" smtClean="0">
                <a:latin typeface="微軟正黑體" panose="020B0604030504040204" pitchFamily="34" charset="-120"/>
                <a:ea typeface="微軟正黑體" panose="020B0604030504040204" pitchFamily="34" charset="-120"/>
              </a:rPr>
              <a:t>創辦人</a:t>
            </a:r>
            <a:r>
              <a:rPr lang="zh-TW" altLang="en-US" sz="2400" dirty="0" smtClean="0">
                <a:latin typeface="微軟正黑體" panose="020B0604030504040204" pitchFamily="34" charset="-120"/>
                <a:ea typeface="微軟正黑體" panose="020B0604030504040204" pitchFamily="34" charset="-120"/>
              </a:rPr>
              <a:t> 詹益維 </a:t>
            </a:r>
            <a:endParaRPr lang="en-US" altLang="zh-TW" sz="2400" dirty="0" smtClean="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zh-TW" altLang="en-US" smtClean="0">
                <a:latin typeface="微軟正黑體" pitchFamily="34" charset="-120"/>
                <a:ea typeface="微軟正黑體" pitchFamily="34" charset="-120"/>
              </a:rPr>
              <a:t>系友任職公司</a:t>
            </a:r>
          </a:p>
        </p:txBody>
      </p:sp>
      <p:sp>
        <p:nvSpPr>
          <p:cNvPr id="3" name="內容版面配置區 2"/>
          <p:cNvSpPr>
            <a:spLocks noGrp="1"/>
          </p:cNvSpPr>
          <p:nvPr>
            <p:ph idx="1"/>
          </p:nvPr>
        </p:nvSpPr>
        <p:spPr>
          <a:xfrm>
            <a:off x="304800" y="1676400"/>
            <a:ext cx="8305800" cy="4648200"/>
          </a:xfrm>
        </p:spPr>
        <p:txBody>
          <a:bodyPr>
            <a:normAutofit/>
          </a:bodyPr>
          <a:lstStyle/>
          <a:p>
            <a:pPr>
              <a:spcAft>
                <a:spcPts val="600"/>
              </a:spcAft>
              <a:buFont typeface="Wingdings" pitchFamily="2" charset="2"/>
              <a:buNone/>
              <a:defRPr/>
            </a:pPr>
            <a:r>
              <a:rPr kumimoji="1" lang="zh-TW" altLang="en-US" sz="2400" kern="1200" dirty="0" smtClean="0">
                <a:solidFill>
                  <a:schemeClr val="tx1"/>
                </a:solidFill>
                <a:latin typeface="微軟正黑體" pitchFamily="34" charset="-120"/>
                <a:ea typeface="微軟正黑體" pitchFamily="34" charset="-120"/>
              </a:rPr>
              <a:t>國防部、中科院、中研院</a:t>
            </a:r>
            <a:r>
              <a:rPr kumimoji="1" lang="zh-TW" altLang="en-US" sz="2400" kern="1200" dirty="0">
                <a:solidFill>
                  <a:schemeClr val="tx1"/>
                </a:solidFill>
                <a:latin typeface="微軟正黑體" pitchFamily="34" charset="-120"/>
                <a:ea typeface="微軟正黑體" pitchFamily="34" charset="-120"/>
              </a:rPr>
              <a:t>、</a:t>
            </a:r>
            <a:r>
              <a:rPr kumimoji="1" lang="zh-TW" altLang="zh-TW" sz="2400" kern="1200" dirty="0">
                <a:solidFill>
                  <a:schemeClr val="tx1"/>
                </a:solidFill>
                <a:latin typeface="微軟正黑體" pitchFamily="34" charset="-120"/>
                <a:ea typeface="微軟正黑體" pitchFamily="34" charset="-120"/>
              </a:rPr>
              <a:t>國家高速網路中心</a:t>
            </a:r>
            <a:endParaRPr kumimoji="1" lang="zh-TW" altLang="en-US" sz="2400" kern="1200" dirty="0">
              <a:solidFill>
                <a:schemeClr val="tx1"/>
              </a:solidFill>
              <a:latin typeface="微軟正黑體" pitchFamily="34" charset="-120"/>
              <a:ea typeface="微軟正黑體" pitchFamily="34" charset="-120"/>
            </a:endParaRPr>
          </a:p>
          <a:p>
            <a:pPr>
              <a:spcAft>
                <a:spcPts val="600"/>
              </a:spcAft>
              <a:buFont typeface="Wingdings" pitchFamily="2" charset="2"/>
              <a:buNone/>
              <a:defRPr/>
            </a:pPr>
            <a:r>
              <a:rPr kumimoji="1" lang="zh-TW" altLang="en-US" sz="2400" kern="1200" dirty="0" smtClean="0">
                <a:solidFill>
                  <a:schemeClr val="tx1"/>
                </a:solidFill>
                <a:latin typeface="微軟正黑體" pitchFamily="34" charset="-120"/>
                <a:ea typeface="微軟正黑體" pitchFamily="34" charset="-120"/>
              </a:rPr>
              <a:t>廣</a:t>
            </a:r>
            <a:r>
              <a:rPr kumimoji="1" lang="zh-TW" altLang="en-US" sz="2400" kern="1200" dirty="0">
                <a:solidFill>
                  <a:schemeClr val="tx1"/>
                </a:solidFill>
                <a:latin typeface="微軟正黑體" pitchFamily="34" charset="-120"/>
                <a:ea typeface="微軟正黑體" pitchFamily="34" charset="-120"/>
              </a:rPr>
              <a:t>達</a:t>
            </a:r>
            <a:r>
              <a:rPr kumimoji="1" lang="zh-TW" altLang="en-US" sz="2400" kern="1200" dirty="0" smtClean="0">
                <a:solidFill>
                  <a:schemeClr val="tx1"/>
                </a:solidFill>
                <a:latin typeface="微軟正黑體" pitchFamily="34" charset="-120"/>
                <a:ea typeface="微軟正黑體" pitchFamily="34" charset="-120"/>
              </a:rPr>
              <a:t>電腦、台灣微軟、宏碁、英</a:t>
            </a:r>
            <a:r>
              <a:rPr kumimoji="1" lang="zh-TW" altLang="en-US" sz="2400" kern="1200" dirty="0">
                <a:solidFill>
                  <a:schemeClr val="tx1"/>
                </a:solidFill>
                <a:latin typeface="微軟正黑體" pitchFamily="34" charset="-120"/>
                <a:ea typeface="微軟正黑體" pitchFamily="34" charset="-120"/>
              </a:rPr>
              <a:t>業</a:t>
            </a:r>
            <a:r>
              <a:rPr kumimoji="1" lang="zh-TW" altLang="en-US" sz="2400" kern="1200" dirty="0" smtClean="0">
                <a:solidFill>
                  <a:schemeClr val="tx1"/>
                </a:solidFill>
                <a:latin typeface="微軟正黑體" pitchFamily="34" charset="-120"/>
                <a:ea typeface="微軟正黑體" pitchFamily="34" charset="-120"/>
              </a:rPr>
              <a:t>達</a:t>
            </a:r>
            <a:endParaRPr kumimoji="1" lang="en-US" altLang="zh-TW" sz="2400" kern="1200" dirty="0" smtClean="0">
              <a:solidFill>
                <a:schemeClr val="tx1"/>
              </a:solidFill>
              <a:latin typeface="微軟正黑體" pitchFamily="34" charset="-120"/>
              <a:ea typeface="微軟正黑體" pitchFamily="34" charset="-120"/>
            </a:endParaRPr>
          </a:p>
          <a:p>
            <a:pPr>
              <a:spcAft>
                <a:spcPts val="600"/>
              </a:spcAft>
              <a:buFont typeface="Wingdings" pitchFamily="2" charset="2"/>
              <a:buNone/>
              <a:defRPr/>
            </a:pPr>
            <a:r>
              <a:rPr kumimoji="1" lang="zh-TW" altLang="en-US" sz="2400" kern="1200" dirty="0" smtClean="0">
                <a:solidFill>
                  <a:schemeClr val="tx1"/>
                </a:solidFill>
                <a:latin typeface="微軟正黑體" pitchFamily="34" charset="-120"/>
                <a:ea typeface="微軟正黑體" pitchFamily="34" charset="-120"/>
              </a:rPr>
              <a:t>友</a:t>
            </a:r>
            <a:r>
              <a:rPr kumimoji="1" lang="zh-TW" altLang="en-US" sz="2400" kern="1200" dirty="0">
                <a:solidFill>
                  <a:schemeClr val="tx1"/>
                </a:solidFill>
                <a:latin typeface="微軟正黑體" pitchFamily="34" charset="-120"/>
                <a:ea typeface="微軟正黑體" pitchFamily="34" charset="-120"/>
              </a:rPr>
              <a:t>達</a:t>
            </a:r>
            <a:r>
              <a:rPr kumimoji="1" lang="zh-TW" altLang="en-US" sz="2400" kern="1200" dirty="0" smtClean="0">
                <a:solidFill>
                  <a:schemeClr val="tx1"/>
                </a:solidFill>
                <a:latin typeface="微軟正黑體" pitchFamily="34" charset="-120"/>
                <a:ea typeface="微軟正黑體" pitchFamily="34" charset="-120"/>
              </a:rPr>
              <a:t>光電、中華電信</a:t>
            </a:r>
            <a:r>
              <a:rPr kumimoji="1" lang="zh-TW" altLang="en-US" sz="2400" kern="1200" dirty="0">
                <a:solidFill>
                  <a:schemeClr val="tx1"/>
                </a:solidFill>
                <a:latin typeface="微軟正黑體" pitchFamily="34" charset="-120"/>
                <a:ea typeface="微軟正黑體" pitchFamily="34" charset="-120"/>
              </a:rPr>
              <a:t>、日</a:t>
            </a:r>
            <a:r>
              <a:rPr kumimoji="1" lang="zh-TW" altLang="en-US" sz="2400" kern="1200" dirty="0" smtClean="0">
                <a:solidFill>
                  <a:schemeClr val="tx1"/>
                </a:solidFill>
                <a:latin typeface="微軟正黑體" pitchFamily="34" charset="-120"/>
                <a:ea typeface="微軟正黑體" pitchFamily="34" charset="-120"/>
              </a:rPr>
              <a:t>月光、長榮</a:t>
            </a:r>
            <a:r>
              <a:rPr kumimoji="1" lang="zh-TW" altLang="en-US" sz="2400" kern="1200" dirty="0">
                <a:solidFill>
                  <a:schemeClr val="tx1"/>
                </a:solidFill>
                <a:latin typeface="微軟正黑體" pitchFamily="34" charset="-120"/>
                <a:ea typeface="微軟正黑體" pitchFamily="34" charset="-120"/>
              </a:rPr>
              <a:t>航太</a:t>
            </a:r>
            <a:r>
              <a:rPr kumimoji="1" lang="zh-TW" altLang="en-US" sz="2400" kern="1200" dirty="0" smtClean="0">
                <a:solidFill>
                  <a:schemeClr val="tx1"/>
                </a:solidFill>
                <a:latin typeface="微軟正黑體" pitchFamily="34" charset="-120"/>
                <a:ea typeface="微軟正黑體" pitchFamily="34" charset="-120"/>
              </a:rPr>
              <a:t>科技</a:t>
            </a:r>
            <a:endParaRPr kumimoji="1" lang="en-US" altLang="zh-TW" sz="2400" kern="1200" dirty="0" smtClean="0">
              <a:solidFill>
                <a:schemeClr val="tx1"/>
              </a:solidFill>
              <a:latin typeface="微軟正黑體" pitchFamily="34" charset="-120"/>
              <a:ea typeface="微軟正黑體" pitchFamily="34" charset="-120"/>
            </a:endParaRPr>
          </a:p>
          <a:p>
            <a:pPr>
              <a:spcAft>
                <a:spcPts val="600"/>
              </a:spcAft>
              <a:buFont typeface="Wingdings" pitchFamily="2" charset="2"/>
              <a:buNone/>
              <a:defRPr/>
            </a:pPr>
            <a:r>
              <a:rPr kumimoji="1" lang="zh-TW" altLang="zh-TW" sz="2400" kern="1200" dirty="0" smtClean="0">
                <a:solidFill>
                  <a:schemeClr val="tx1"/>
                </a:solidFill>
                <a:latin typeface="微軟正黑體" pitchFamily="34" charset="-120"/>
                <a:ea typeface="微軟正黑體" pitchFamily="34" charset="-120"/>
              </a:rPr>
              <a:t>資策會</a:t>
            </a:r>
            <a:r>
              <a:rPr kumimoji="1" lang="zh-TW" altLang="en-US" sz="2400" kern="1200" dirty="0" smtClean="0">
                <a:solidFill>
                  <a:schemeClr val="tx1"/>
                </a:solidFill>
                <a:latin typeface="微軟正黑體" pitchFamily="34" charset="-120"/>
                <a:ea typeface="微軟正黑體" pitchFamily="34" charset="-120"/>
              </a:rPr>
              <a:t>、</a:t>
            </a:r>
            <a:r>
              <a:rPr kumimoji="1" lang="zh-TW" altLang="zh-TW" sz="2400" kern="1200" dirty="0">
                <a:solidFill>
                  <a:schemeClr val="tx1"/>
                </a:solidFill>
                <a:latin typeface="微軟正黑體" pitchFamily="34" charset="-120"/>
                <a:ea typeface="微軟正黑體" pitchFamily="34" charset="-120"/>
              </a:rPr>
              <a:t>華碩、聯發科、宏達電、華南金</a:t>
            </a:r>
            <a:r>
              <a:rPr kumimoji="1" lang="zh-TW" altLang="zh-TW" sz="2400" kern="1200" dirty="0" smtClean="0">
                <a:solidFill>
                  <a:schemeClr val="tx1"/>
                </a:solidFill>
                <a:latin typeface="微軟正黑體" pitchFamily="34" charset="-120"/>
                <a:ea typeface="微軟正黑體" pitchFamily="34" charset="-120"/>
              </a:rPr>
              <a:t>控</a:t>
            </a:r>
            <a:endParaRPr kumimoji="1" lang="en-US" altLang="zh-TW" sz="2400" kern="1200" dirty="0" smtClean="0">
              <a:solidFill>
                <a:schemeClr val="tx1"/>
              </a:solidFill>
              <a:latin typeface="微軟正黑體" pitchFamily="34" charset="-120"/>
              <a:ea typeface="微軟正黑體" pitchFamily="34" charset="-120"/>
            </a:endParaRPr>
          </a:p>
          <a:p>
            <a:pPr>
              <a:spcAft>
                <a:spcPts val="600"/>
              </a:spcAft>
              <a:buFont typeface="Wingdings" pitchFamily="2" charset="2"/>
              <a:buNone/>
              <a:defRPr/>
            </a:pPr>
            <a:r>
              <a:rPr kumimoji="1" lang="zh-TW" altLang="zh-TW" sz="2400" kern="1200" dirty="0" smtClean="0">
                <a:solidFill>
                  <a:schemeClr val="tx1"/>
                </a:solidFill>
                <a:latin typeface="微軟正黑體" pitchFamily="34" charset="-120"/>
                <a:ea typeface="微軟正黑體" pitchFamily="34" charset="-120"/>
              </a:rPr>
              <a:t>趨勢科技</a:t>
            </a:r>
            <a:r>
              <a:rPr kumimoji="1" lang="zh-TW" altLang="en-US" sz="2400" kern="1200" dirty="0" smtClean="0">
                <a:solidFill>
                  <a:schemeClr val="tx1"/>
                </a:solidFill>
                <a:latin typeface="微軟正黑體" pitchFamily="34" charset="-120"/>
                <a:ea typeface="微軟正黑體" pitchFamily="34" charset="-120"/>
              </a:rPr>
              <a:t>、</a:t>
            </a:r>
            <a:r>
              <a:rPr kumimoji="1" lang="en-US" altLang="zh-TW" sz="2400" kern="1200" dirty="0" smtClean="0">
                <a:solidFill>
                  <a:schemeClr val="tx1"/>
                </a:solidFill>
                <a:latin typeface="微軟正黑體" pitchFamily="34" charset="-120"/>
                <a:ea typeface="微軟正黑體" pitchFamily="34" charset="-120"/>
              </a:rPr>
              <a:t>104</a:t>
            </a:r>
            <a:r>
              <a:rPr kumimoji="1" lang="zh-TW" altLang="zh-TW" sz="2400" kern="1200" dirty="0" smtClean="0">
                <a:solidFill>
                  <a:schemeClr val="tx1"/>
                </a:solidFill>
                <a:latin typeface="微軟正黑體" pitchFamily="34" charset="-120"/>
                <a:ea typeface="微軟正黑體" pitchFamily="34" charset="-120"/>
              </a:rPr>
              <a:t>人力銀行</a:t>
            </a:r>
            <a:r>
              <a:rPr kumimoji="1" lang="zh-TW" altLang="en-US" sz="2400" kern="1200" dirty="0" smtClean="0">
                <a:solidFill>
                  <a:schemeClr val="tx1"/>
                </a:solidFill>
                <a:latin typeface="微軟正黑體" pitchFamily="34" charset="-120"/>
                <a:ea typeface="微軟正黑體" pitchFamily="34" charset="-120"/>
              </a:rPr>
              <a:t>、</a:t>
            </a:r>
            <a:r>
              <a:rPr kumimoji="1" lang="zh-TW" altLang="zh-TW" sz="2400" kern="1200" dirty="0" smtClean="0">
                <a:solidFill>
                  <a:schemeClr val="tx1"/>
                </a:solidFill>
                <a:latin typeface="微軟正黑體" pitchFamily="34" charset="-120"/>
                <a:ea typeface="微軟正黑體" pitchFamily="34" charset="-120"/>
              </a:rPr>
              <a:t>裕隆、福特</a:t>
            </a:r>
            <a:endParaRPr kumimoji="1" lang="en-US" altLang="zh-TW" sz="2400" kern="1200" dirty="0" smtClean="0">
              <a:solidFill>
                <a:schemeClr val="tx1"/>
              </a:solidFill>
              <a:latin typeface="微軟正黑體" pitchFamily="34" charset="-120"/>
              <a:ea typeface="微軟正黑體" pitchFamily="34" charset="-120"/>
            </a:endParaRPr>
          </a:p>
          <a:p>
            <a:pPr>
              <a:spcAft>
                <a:spcPts val="600"/>
              </a:spcAft>
              <a:buFont typeface="Wingdings" pitchFamily="2" charset="2"/>
              <a:buNone/>
              <a:defRPr/>
            </a:pPr>
            <a:r>
              <a:rPr kumimoji="1" lang="zh-TW" altLang="zh-TW" sz="2400" kern="1200" dirty="0" smtClean="0">
                <a:solidFill>
                  <a:schemeClr val="tx1"/>
                </a:solidFill>
                <a:latin typeface="微軟正黑體" pitchFamily="34" charset="-120"/>
                <a:ea typeface="微軟正黑體" pitchFamily="34" charset="-120"/>
              </a:rPr>
              <a:t>遠東</a:t>
            </a:r>
            <a:r>
              <a:rPr kumimoji="1" lang="zh-TW" altLang="zh-TW" sz="2400" kern="1200" dirty="0">
                <a:solidFill>
                  <a:schemeClr val="tx1"/>
                </a:solidFill>
                <a:latin typeface="微軟正黑體" pitchFamily="34" charset="-120"/>
                <a:ea typeface="微軟正黑體" pitchFamily="34" charset="-120"/>
              </a:rPr>
              <a:t>金</a:t>
            </a:r>
            <a:r>
              <a:rPr kumimoji="1" lang="zh-TW" altLang="zh-TW" sz="2400" kern="1200" dirty="0" smtClean="0">
                <a:solidFill>
                  <a:schemeClr val="tx1"/>
                </a:solidFill>
                <a:latin typeface="微軟正黑體" pitchFamily="34" charset="-120"/>
                <a:ea typeface="微軟正黑體" pitchFamily="34" charset="-120"/>
              </a:rPr>
              <a:t>控</a:t>
            </a:r>
            <a:r>
              <a:rPr kumimoji="1" lang="zh-TW" altLang="en-US" sz="2400" kern="1200" dirty="0">
                <a:solidFill>
                  <a:schemeClr val="tx1"/>
                </a:solidFill>
                <a:latin typeface="微軟正黑體" pitchFamily="34" charset="-120"/>
                <a:ea typeface="微軟正黑體" pitchFamily="34" charset="-120"/>
              </a:rPr>
              <a:t>、</a:t>
            </a:r>
            <a:r>
              <a:rPr kumimoji="1" lang="zh-TW" altLang="zh-TW" sz="2400" kern="1200" dirty="0" smtClean="0">
                <a:solidFill>
                  <a:schemeClr val="tx1"/>
                </a:solidFill>
                <a:latin typeface="微軟正黑體" pitchFamily="34" charset="-120"/>
                <a:ea typeface="微軟正黑體" pitchFamily="34" charset="-120"/>
              </a:rPr>
              <a:t>勤</a:t>
            </a:r>
            <a:r>
              <a:rPr kumimoji="1" lang="zh-TW" altLang="zh-TW" sz="2400" kern="1200" dirty="0">
                <a:solidFill>
                  <a:schemeClr val="tx1"/>
                </a:solidFill>
                <a:latin typeface="微軟正黑體" pitchFamily="34" charset="-120"/>
                <a:ea typeface="微軟正黑體" pitchFamily="34" charset="-120"/>
              </a:rPr>
              <a:t>業會計師事務所</a:t>
            </a:r>
            <a:r>
              <a:rPr kumimoji="1" lang="en-US" altLang="zh-TW" sz="2400" kern="1200" dirty="0">
                <a:solidFill>
                  <a:schemeClr val="tx1"/>
                </a:solidFill>
                <a:latin typeface="微軟正黑體" pitchFamily="34" charset="-120"/>
                <a:ea typeface="微軟正黑體" pitchFamily="34" charset="-120"/>
              </a:rPr>
              <a:t>(</a:t>
            </a:r>
            <a:r>
              <a:rPr kumimoji="1" lang="zh-TW" altLang="zh-TW" sz="2400" kern="1200" dirty="0">
                <a:solidFill>
                  <a:schemeClr val="tx1"/>
                </a:solidFill>
                <a:latin typeface="微軟正黑體" pitchFamily="34" charset="-120"/>
                <a:ea typeface="微軟正黑體" pitchFamily="34" charset="-120"/>
              </a:rPr>
              <a:t>企業風險部</a:t>
            </a:r>
            <a:r>
              <a:rPr kumimoji="1" lang="en-US" altLang="zh-TW" sz="2400" kern="1200" dirty="0" smtClean="0">
                <a:solidFill>
                  <a:schemeClr val="tx1"/>
                </a:solidFill>
                <a:latin typeface="微軟正黑體" pitchFamily="34" charset="-120"/>
                <a:ea typeface="微軟正黑體" pitchFamily="34" charset="-120"/>
              </a:rPr>
              <a:t>)</a:t>
            </a:r>
            <a:r>
              <a:rPr kumimoji="1" lang="zh-TW" altLang="zh-TW" sz="2400" kern="1200" dirty="0">
                <a:solidFill>
                  <a:schemeClr val="tx1"/>
                </a:solidFill>
                <a:latin typeface="微軟正黑體" pitchFamily="34" charset="-120"/>
                <a:ea typeface="微軟正黑體" pitchFamily="34" charset="-120"/>
              </a:rPr>
              <a:t>等知名</a:t>
            </a:r>
            <a:r>
              <a:rPr kumimoji="1" lang="zh-TW" altLang="zh-TW" sz="2400" kern="1200" dirty="0" smtClean="0">
                <a:solidFill>
                  <a:schemeClr val="tx1"/>
                </a:solidFill>
                <a:latin typeface="微軟正黑體" pitchFamily="34" charset="-120"/>
                <a:ea typeface="微軟正黑體" pitchFamily="34" charset="-120"/>
              </a:rPr>
              <a:t>公司</a:t>
            </a:r>
            <a:r>
              <a:rPr kumimoji="1" lang="zh-TW" altLang="en-US" sz="2400" kern="1200" dirty="0" smtClean="0">
                <a:solidFill>
                  <a:schemeClr val="tx1"/>
                </a:solidFill>
                <a:latin typeface="微軟正黑體" pitchFamily="34" charset="-120"/>
                <a:ea typeface="微軟正黑體" pitchFamily="34" charset="-120"/>
              </a:rPr>
              <a:t>。</a:t>
            </a:r>
            <a:endParaRPr kumimoji="1" lang="zh-TW" altLang="en-US" sz="2400" kern="1200" dirty="0">
              <a:solidFill>
                <a:schemeClr val="tx1"/>
              </a:solidFill>
              <a:latin typeface="微軟正黑體" pitchFamily="34" charset="-120"/>
              <a:ea typeface="微軟正黑體" pitchFamily="34" charset="-120"/>
            </a:endParaRPr>
          </a:p>
          <a:p>
            <a:pPr>
              <a:spcAft>
                <a:spcPts val="600"/>
              </a:spcAft>
              <a:buFont typeface="Wingdings" pitchFamily="2" charset="2"/>
              <a:buNone/>
              <a:defRPr/>
            </a:pPr>
            <a:endParaRPr kumimoji="1" lang="zh-TW" altLang="en-US" sz="2400" kern="1200" dirty="0">
              <a:solidFill>
                <a:schemeClr val="tx1"/>
              </a:solidFill>
              <a:latin typeface="微軟正黑體" pitchFamily="34" charset="-120"/>
              <a:ea typeface="微軟正黑體" pitchFamily="34" charset="-120"/>
            </a:endParaRPr>
          </a:p>
          <a:p>
            <a:pPr>
              <a:spcAft>
                <a:spcPts val="600"/>
              </a:spcAft>
              <a:buFont typeface="Wingdings" pitchFamily="2" charset="2"/>
              <a:buNone/>
              <a:defRPr/>
            </a:pPr>
            <a:endParaRPr kumimoji="1" lang="zh-TW" altLang="en-US" sz="2400" kern="1200" dirty="0">
              <a:solidFill>
                <a:schemeClr val="tx1"/>
              </a:solidFill>
              <a:latin typeface="微軟正黑體" pitchFamily="34" charset="-120"/>
              <a:ea typeface="微軟正黑體" pitchFamily="34" charset="-120"/>
            </a:endParaRPr>
          </a:p>
          <a:p>
            <a:pPr>
              <a:spcAft>
                <a:spcPts val="600"/>
              </a:spcAft>
              <a:buFont typeface="Wingdings" pitchFamily="2" charset="2"/>
              <a:buNone/>
              <a:defRPr/>
            </a:pPr>
            <a:endParaRPr kumimoji="1" lang="zh-TW" altLang="en-US" sz="2400" kern="1200" dirty="0">
              <a:solidFill>
                <a:schemeClr val="tx1"/>
              </a:solidFill>
              <a:latin typeface="微軟正黑體" pitchFamily="34" charset="-120"/>
              <a:ea typeface="微軟正黑體" pitchFamily="34" charset="-120"/>
            </a:endParaRPr>
          </a:p>
          <a:p>
            <a:pPr>
              <a:spcAft>
                <a:spcPts val="600"/>
              </a:spcAft>
              <a:buFont typeface="Wingdings" pitchFamily="2" charset="2"/>
              <a:buNone/>
              <a:defRPr/>
            </a:pPr>
            <a:endParaRPr kumimoji="1" lang="zh-TW" altLang="en-US" sz="2400" kern="1200" dirty="0" smtClean="0">
              <a:solidFill>
                <a:schemeClr val="tx1"/>
              </a:solidFill>
              <a:latin typeface="微軟正黑體" pitchFamily="34" charset="-120"/>
              <a:ea typeface="微軟正黑體" pitchFamily="34" charset="-120"/>
            </a:endParaRPr>
          </a:p>
        </p:txBody>
      </p:sp>
      <p:sp>
        <p:nvSpPr>
          <p:cNvPr id="4" name="投影片編號版面配置區 3"/>
          <p:cNvSpPr>
            <a:spLocks noGrp="1"/>
          </p:cNvSpPr>
          <p:nvPr>
            <p:ph type="sldNum" sz="quarter" idx="11"/>
          </p:nvPr>
        </p:nvSpPr>
        <p:spPr/>
        <p:txBody>
          <a:bodyPr/>
          <a:lstStyle/>
          <a:p>
            <a:pPr>
              <a:defRPr/>
            </a:pPr>
            <a:fld id="{AECBB567-922F-4176-816D-78AA03973C64}" type="slidenum">
              <a:rPr lang="en-US" altLang="zh-TW" smtClean="0"/>
              <a:pPr>
                <a:defRPr/>
              </a:pPr>
              <a:t>21</a:t>
            </a:fld>
            <a:endParaRPr lang="en-US" altLang="zh-TW"/>
          </a:p>
        </p:txBody>
      </p:sp>
      <p:pic>
        <p:nvPicPr>
          <p:cNvPr id="31749" name="圖片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397" y="5456046"/>
            <a:ext cx="133191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圖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6515" y="4794819"/>
            <a:ext cx="19081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圖片 7"/>
          <p:cNvPicPr>
            <a:picLocks noChangeAspect="1"/>
          </p:cNvPicPr>
          <p:nvPr/>
        </p:nvPicPr>
        <p:blipFill>
          <a:blip r:embed="rId4" cstate="print">
            <a:extLst>
              <a:ext uri="{28A0092B-C50C-407E-A947-70E740481C1C}">
                <a14:useLocalDpi xmlns:a14="http://schemas.microsoft.com/office/drawing/2010/main" val="0"/>
              </a:ext>
            </a:extLst>
          </a:blip>
          <a:srcRect l="8719" t="19162" r="8731" b="19153"/>
          <a:stretch>
            <a:fillRect/>
          </a:stretch>
        </p:blipFill>
        <p:spPr bwMode="auto">
          <a:xfrm>
            <a:off x="4903003" y="4850382"/>
            <a:ext cx="12954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圖片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4603" y="4860955"/>
            <a:ext cx="16192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圖片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40803" y="6056313"/>
            <a:ext cx="165576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圖片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99510" y="5399373"/>
            <a:ext cx="410368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a:picLocks noChangeAspect="1"/>
          </p:cNvPicPr>
          <p:nvPr/>
        </p:nvPicPr>
        <p:blipFill rotWithShape="1">
          <a:blip r:embed="rId8" cstate="print">
            <a:extLst>
              <a:ext uri="{28A0092B-C50C-407E-A947-70E740481C1C}">
                <a14:useLocalDpi xmlns:a14="http://schemas.microsoft.com/office/drawing/2010/main" val="0"/>
              </a:ext>
            </a:extLst>
          </a:blip>
          <a:srcRect l="3333" r="46667"/>
          <a:stretch/>
        </p:blipFill>
        <p:spPr>
          <a:xfrm>
            <a:off x="535772" y="3783965"/>
            <a:ext cx="2932912" cy="2540635"/>
          </a:xfrm>
          <a:prstGeom prst="rect">
            <a:avLst/>
          </a:prstGeom>
        </p:spPr>
      </p:pic>
      <p:pic>
        <p:nvPicPr>
          <p:cNvPr id="7" name="圖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05656" y="5934727"/>
            <a:ext cx="2097541" cy="744532"/>
          </a:xfrm>
          <a:prstGeom prst="rect">
            <a:avLst/>
          </a:prstGeom>
        </p:spPr>
      </p:pic>
      <p:pic>
        <p:nvPicPr>
          <p:cNvPr id="8" name="圖片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05600" y="5508945"/>
            <a:ext cx="1295400" cy="9324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69CA0422-BE58-4F7E-8EAD-CC83476B3A6D}" type="slidenum">
              <a:rPr lang="en-US" altLang="zh-TW" sz="1000" b="0" smtClean="0">
                <a:solidFill>
                  <a:schemeClr val="bg1"/>
                </a:solidFill>
                <a:latin typeface="Times New Roman" pitchFamily="18" charset="0"/>
                <a:ea typeface="新細明體" charset="-120"/>
              </a:rPr>
              <a:pPr eaLnBrk="1" hangingPunct="1">
                <a:spcBef>
                  <a:spcPct val="0"/>
                </a:spcBef>
                <a:buClrTx/>
                <a:buFontTx/>
                <a:buNone/>
              </a:pPr>
              <a:t>22</a:t>
            </a:fld>
            <a:endParaRPr lang="en-US" altLang="zh-TW" sz="1000" b="0" smtClean="0">
              <a:solidFill>
                <a:schemeClr val="bg1"/>
              </a:solidFill>
              <a:latin typeface="Times New Roman" pitchFamily="18" charset="0"/>
              <a:ea typeface="新細明體" charset="-120"/>
            </a:endParaRPr>
          </a:p>
        </p:txBody>
      </p:sp>
      <p:sp>
        <p:nvSpPr>
          <p:cNvPr id="32772" name="文字方塊 12"/>
          <p:cNvSpPr txBox="1">
            <a:spLocks noChangeArrowheads="1"/>
          </p:cNvSpPr>
          <p:nvPr/>
        </p:nvSpPr>
        <p:spPr bwMode="auto">
          <a:xfrm>
            <a:off x="4572000" y="609600"/>
            <a:ext cx="4343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zh-TW" altLang="en-US" sz="6600" b="0">
                <a:solidFill>
                  <a:srgbClr val="002060"/>
                </a:solidFill>
                <a:latin typeface="標楷體" pitchFamily="65" charset="-120"/>
                <a:ea typeface="標楷體" pitchFamily="65" charset="-120"/>
              </a:rPr>
              <a:t> </a:t>
            </a:r>
            <a:endParaRPr lang="zh-TW" altLang="en-US" sz="6600" b="0">
              <a:solidFill>
                <a:srgbClr val="002060"/>
              </a:solidFill>
              <a:latin typeface="GungsuhChe" pitchFamily="49" charset="-127"/>
              <a:ea typeface="GungsuhChe" pitchFamily="49" charset="-127"/>
            </a:endParaRPr>
          </a:p>
        </p:txBody>
      </p:sp>
      <p:sp>
        <p:nvSpPr>
          <p:cNvPr id="15" name="矩形 14"/>
          <p:cNvSpPr/>
          <p:nvPr/>
        </p:nvSpPr>
        <p:spPr>
          <a:xfrm>
            <a:off x="4572000" y="609600"/>
            <a:ext cx="4343400" cy="1754326"/>
          </a:xfrm>
          <a:prstGeom prst="rect">
            <a:avLst/>
          </a:prstGeom>
          <a:effectLst>
            <a:glow rad="635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標楷體" pitchFamily="65" charset="-120"/>
              </a:rPr>
              <a:t>謝謝聆聽</a:t>
            </a:r>
            <a:endParaRPr lang="en-US" altLang="zh-TW"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標楷體" pitchFamily="65" charset="-120"/>
            </a:endParaRPr>
          </a:p>
          <a:p>
            <a:pPr algn="ctr">
              <a:defRPr/>
            </a:pPr>
            <a:r>
              <a:rPr lang="en-US" altLang="zh-TW"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GungsuhChe" pitchFamily="49" charset="-127"/>
              </a:rPr>
              <a:t>Thank You</a:t>
            </a:r>
            <a:r>
              <a:rPr lang="zh-TW"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GungsuhChe" pitchFamily="49" charset="-127"/>
              </a:rPr>
              <a:t> </a:t>
            </a:r>
            <a:endParaRPr lang="zh-TW"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2"/>
          <p:cNvSpPr txBox="1">
            <a:spLocks noChangeArrowheads="1"/>
          </p:cNvSpPr>
          <p:nvPr/>
        </p:nvSpPr>
        <p:spPr bwMode="white">
          <a:xfrm>
            <a:off x="3886200" y="3243263"/>
            <a:ext cx="5167313"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chemeClr val="hlink"/>
              </a:buClr>
              <a:buFont typeface="Wingdings" pitchFamily="2" charset="2"/>
              <a:buNone/>
              <a:defRPr sz="1800" b="1">
                <a:solidFill>
                  <a:schemeClr val="bg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eaLnBrk="1" hangingPunct="1">
              <a:lnSpc>
                <a:spcPct val="80000"/>
              </a:lnSpc>
            </a:pPr>
            <a:r>
              <a:rPr kumimoji="0" lang="en-US" altLang="zh-TW" kern="0" smtClean="0">
                <a:ea typeface="新細明體" charset="-120"/>
              </a:rPr>
              <a:t>im.cycu.edu.tw </a:t>
            </a:r>
            <a:endParaRPr kumimoji="0" lang="en-US" altLang="zh-TW" kern="0" dirty="0" smtClean="0">
              <a:ea typeface="新細明體"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1"/>
          </p:nvPr>
        </p:nvSpPr>
        <p:spPr/>
        <p:txBody>
          <a:bodyPr/>
          <a:lstStyle/>
          <a:p>
            <a:pPr>
              <a:defRPr/>
            </a:pPr>
            <a:fld id="{4B2D50CC-306C-4BB5-863A-11C3CCDC0535}" type="slidenum">
              <a:rPr lang="en-US" altLang="zh-TW" smtClean="0"/>
              <a:pPr>
                <a:defRPr/>
              </a:pPr>
              <a:t>3</a:t>
            </a:fld>
            <a:endParaRPr lang="en-US" altLang="zh-TW"/>
          </a:p>
        </p:txBody>
      </p:sp>
      <p:pic>
        <p:nvPicPr>
          <p:cNvPr id="16387" name="資料庫圖表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2770188"/>
            <a:ext cx="735647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系所介紹</a:t>
            </a:r>
            <a:r>
              <a:rPr lang="en-US" altLang="zh-TW" dirty="0" smtClean="0">
                <a:latin typeface="微軟正黑體" pitchFamily="34" charset="-120"/>
                <a:ea typeface="微軟正黑體" pitchFamily="34" charset="-120"/>
              </a:rPr>
              <a:t>(1/3)</a:t>
            </a:r>
            <a:endParaRPr lang="zh-TW" altLang="en-US" dirty="0" smtClean="0">
              <a:latin typeface="微軟正黑體" panose="020B0604030504040204" pitchFamily="34" charset="-120"/>
              <a:ea typeface="微軟正黑體" panose="020B0604030504040204" pitchFamily="34" charset="-120"/>
            </a:endParaRPr>
          </a:p>
        </p:txBody>
      </p:sp>
      <p:sp>
        <p:nvSpPr>
          <p:cNvPr id="17411" name="內容版面配置區 2"/>
          <p:cNvSpPr>
            <a:spLocks noGrp="1"/>
          </p:cNvSpPr>
          <p:nvPr>
            <p:ph idx="1"/>
          </p:nvPr>
        </p:nvSpPr>
        <p:spPr>
          <a:xfrm>
            <a:off x="228600" y="1143000"/>
            <a:ext cx="8839200" cy="5181600"/>
          </a:xfrm>
        </p:spPr>
        <p:txBody>
          <a:bodyPr/>
          <a:lstStyle/>
          <a:p>
            <a:pPr eaLnBrk="1" hangingPunct="1"/>
            <a:r>
              <a:rPr lang="zh-TW" altLang="en-US" dirty="0" smtClean="0">
                <a:latin typeface="微軟正黑體" pitchFamily="34" charset="-120"/>
                <a:ea typeface="微軟正黑體" pitchFamily="34" charset="-120"/>
              </a:rPr>
              <a:t>歷史沿革：本系創立於民國</a:t>
            </a:r>
            <a:r>
              <a:rPr lang="en-US" altLang="zh-TW" dirty="0" smtClean="0">
                <a:latin typeface="微軟正黑體" pitchFamily="34" charset="-120"/>
                <a:ea typeface="微軟正黑體" pitchFamily="34" charset="-120"/>
              </a:rPr>
              <a:t>76</a:t>
            </a:r>
            <a:r>
              <a:rPr lang="zh-TW" altLang="en-US" dirty="0" smtClean="0">
                <a:latin typeface="微軟正黑體" pitchFamily="34" charset="-120"/>
                <a:ea typeface="微軟正黑體" pitchFamily="34" charset="-120"/>
              </a:rPr>
              <a:t>年</a:t>
            </a:r>
            <a:r>
              <a:rPr lang="en-US" altLang="zh-TW" dirty="0" smtClean="0">
                <a:latin typeface="微軟正黑體" pitchFamily="34" charset="-120"/>
                <a:ea typeface="微軟正黑體" pitchFamily="34" charset="-120"/>
              </a:rPr>
              <a:t>(1987)</a:t>
            </a:r>
          </a:p>
          <a:p>
            <a:pPr eaLnBrk="1" hangingPunct="1"/>
            <a:r>
              <a:rPr lang="zh-TW" altLang="en-US" dirty="0" smtClean="0">
                <a:latin typeface="微軟正黑體" pitchFamily="34" charset="-120"/>
                <a:ea typeface="微軟正黑體" pitchFamily="34" charset="-120"/>
              </a:rPr>
              <a:t>完整學制：大學部</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兩班</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、碩士、碩專</a:t>
            </a:r>
            <a:r>
              <a:rPr lang="en-US" altLang="zh-TW" dirty="0" smtClean="0">
                <a:latin typeface="微軟正黑體" pitchFamily="34" charset="-120"/>
                <a:ea typeface="微軟正黑體" pitchFamily="34" charset="-120"/>
              </a:rPr>
              <a:t>(EMBA)</a:t>
            </a:r>
            <a:r>
              <a:rPr lang="zh-TW" altLang="en-US" dirty="0" smtClean="0">
                <a:latin typeface="微軟正黑體" pitchFamily="34" charset="-120"/>
                <a:ea typeface="微軟正黑體" pitchFamily="34" charset="-120"/>
              </a:rPr>
              <a:t>、商博</a:t>
            </a:r>
            <a:endParaRPr lang="en-US" altLang="zh-TW" dirty="0" smtClean="0">
              <a:latin typeface="微軟正黑體" pitchFamily="34" charset="-120"/>
              <a:ea typeface="微軟正黑體" pitchFamily="34" charset="-120"/>
            </a:endParaRPr>
          </a:p>
          <a:p>
            <a:pPr eaLnBrk="1" hangingPunct="1"/>
            <a:r>
              <a:rPr lang="zh-TW" altLang="en-US" dirty="0" smtClean="0">
                <a:latin typeface="微軟正黑體" pitchFamily="34" charset="-120"/>
                <a:ea typeface="微軟正黑體" pitchFamily="34" charset="-120"/>
              </a:rPr>
              <a:t>專任教師：</a:t>
            </a:r>
            <a:r>
              <a:rPr lang="en-US" altLang="zh-TW" dirty="0" smtClean="0">
                <a:latin typeface="微軟正黑體" pitchFamily="34" charset="-120"/>
                <a:ea typeface="微軟正黑體" pitchFamily="34" charset="-120"/>
              </a:rPr>
              <a:t>15</a:t>
            </a:r>
            <a:r>
              <a:rPr lang="zh-TW" altLang="en-US" dirty="0" smtClean="0">
                <a:latin typeface="微軟正黑體" pitchFamily="34" charset="-120"/>
                <a:ea typeface="微軟正黑體" pitchFamily="34" charset="-120"/>
              </a:rPr>
              <a:t>位國內外博士</a:t>
            </a:r>
            <a:endParaRPr lang="en-US" altLang="zh-TW" dirty="0" smtClean="0">
              <a:latin typeface="微軟正黑體" pitchFamily="34" charset="-120"/>
              <a:ea typeface="微軟正黑體" pitchFamily="34" charset="-120"/>
            </a:endParaRPr>
          </a:p>
          <a:p>
            <a:pPr eaLnBrk="1" hangingPunct="1"/>
            <a:r>
              <a:rPr lang="zh-TW" altLang="en-US" dirty="0" smtClean="0">
                <a:latin typeface="微軟正黑體" pitchFamily="34" charset="-120"/>
                <a:ea typeface="微軟正黑體" pitchFamily="34" charset="-120"/>
              </a:rPr>
              <a:t>大學部招生來源</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高中</a:t>
            </a:r>
            <a:r>
              <a:rPr lang="en-US" altLang="zh-TW" dirty="0" smtClean="0">
                <a:latin typeface="微軟正黑體" pitchFamily="34" charset="-120"/>
                <a:ea typeface="微軟正黑體" pitchFamily="34" charset="-120"/>
              </a:rPr>
              <a:t>(80%)</a:t>
            </a:r>
            <a:r>
              <a:rPr lang="zh-TW" altLang="en-US" dirty="0" smtClean="0">
                <a:latin typeface="微軟正黑體" pitchFamily="34" charset="-120"/>
                <a:ea typeface="微軟正黑體" pitchFamily="34" charset="-120"/>
              </a:rPr>
              <a:t>和高職</a:t>
            </a:r>
            <a:r>
              <a:rPr lang="en-US" altLang="zh-TW" dirty="0" smtClean="0">
                <a:latin typeface="微軟正黑體" pitchFamily="34" charset="-120"/>
                <a:ea typeface="微軟正黑體" pitchFamily="34" charset="-120"/>
              </a:rPr>
              <a:t>(20%)</a:t>
            </a:r>
          </a:p>
          <a:p>
            <a:pPr eaLnBrk="1" hangingPunct="1"/>
            <a:r>
              <a:rPr lang="zh-TW" altLang="en-US" dirty="0" smtClean="0">
                <a:latin typeface="微軟正黑體" pitchFamily="34" charset="-120"/>
                <a:ea typeface="微軟正黑體" pitchFamily="34" charset="-120"/>
              </a:rPr>
              <a:t>跨領域與彈性學習：</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學程、輔系、雙主修、碩士預研、國際碩士雙聯</a:t>
            </a:r>
            <a:r>
              <a:rPr lang="en-US" altLang="zh-TW" dirty="0" smtClean="0">
                <a:latin typeface="微軟正黑體" pitchFamily="34" charset="-120"/>
                <a:ea typeface="微軟正黑體" pitchFamily="34" charset="-120"/>
              </a:rPr>
              <a:t>(2+1)</a:t>
            </a:r>
          </a:p>
          <a:p>
            <a:r>
              <a:rPr lang="zh-TW" altLang="en-US" dirty="0" smtClean="0">
                <a:latin typeface="微軟正黑體" pitchFamily="34" charset="-120"/>
                <a:ea typeface="微軟正黑體" pitchFamily="34" charset="-120"/>
              </a:rPr>
              <a:t>就業學程：</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全球最大華人</a:t>
            </a:r>
            <a:r>
              <a:rPr lang="en-US" altLang="zh-TW" dirty="0" smtClean="0">
                <a:latin typeface="微軟正黑體" pitchFamily="34" charset="-120"/>
                <a:ea typeface="微軟正黑體" pitchFamily="34" charset="-120"/>
              </a:rPr>
              <a:t>ERP(</a:t>
            </a:r>
            <a:r>
              <a:rPr lang="zh-TW" altLang="en-US" dirty="0" smtClean="0">
                <a:latin typeface="微軟正黑體" pitchFamily="34" charset="-120"/>
                <a:ea typeface="微軟正黑體" pitchFamily="34" charset="-120"/>
              </a:rPr>
              <a:t>企業資源規劃</a:t>
            </a:r>
            <a:r>
              <a:rPr lang="en-US" altLang="zh-TW" dirty="0" smtClean="0">
                <a:latin typeface="微軟正黑體" pitchFamily="34" charset="-120"/>
                <a:ea typeface="微軟正黑體" pitchFamily="34" charset="-120"/>
              </a:rPr>
              <a:t>)</a:t>
            </a:r>
          </a:p>
          <a:p>
            <a:r>
              <a:rPr lang="zh-TW" altLang="en-US" dirty="0" smtClean="0">
                <a:latin typeface="微軟正黑體" pitchFamily="34" charset="-120"/>
                <a:ea typeface="微軟正黑體" pitchFamily="34" charset="-120"/>
              </a:rPr>
              <a:t>國際證照考照中心</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大數據分析、</a:t>
            </a:r>
            <a:r>
              <a:rPr lang="zh-TW" altLang="en-US" dirty="0">
                <a:latin typeface="微軟正黑體" pitchFamily="34" charset="-120"/>
                <a:ea typeface="微軟正黑體" pitchFamily="34" charset="-120"/>
              </a:rPr>
              <a:t>數據分析師</a:t>
            </a:r>
            <a:endParaRPr lang="en-US" altLang="zh-TW" dirty="0" smtClean="0">
              <a:latin typeface="微軟正黑體" pitchFamily="34" charset="-120"/>
              <a:ea typeface="微軟正黑體" pitchFamily="34" charset="-120"/>
            </a:endParaRPr>
          </a:p>
          <a:p>
            <a:pPr marL="0" indent="0">
              <a:buNone/>
            </a:pPr>
            <a:endParaRPr lang="en-US" altLang="zh-TW"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zh-TW" altLang="en-US" smtClean="0">
                <a:latin typeface="微軟正黑體" pitchFamily="34" charset="-120"/>
                <a:ea typeface="微軟正黑體" pitchFamily="34" charset="-120"/>
              </a:rPr>
              <a:t>系所介紹</a:t>
            </a:r>
            <a:r>
              <a:rPr lang="en-US" altLang="zh-TW" smtClean="0">
                <a:latin typeface="微軟正黑體" pitchFamily="34" charset="-120"/>
                <a:ea typeface="微軟正黑體" pitchFamily="34" charset="-120"/>
              </a:rPr>
              <a:t>(2/3)</a:t>
            </a:r>
            <a:endParaRPr lang="zh-TW" altLang="en-US" smtClean="0">
              <a:ea typeface="新細明體" charset="-120"/>
            </a:endParaRPr>
          </a:p>
        </p:txBody>
      </p:sp>
      <p:sp>
        <p:nvSpPr>
          <p:cNvPr id="18435" name="內容版面配置區 2"/>
          <p:cNvSpPr>
            <a:spLocks noGrp="1"/>
          </p:cNvSpPr>
          <p:nvPr>
            <p:ph idx="1"/>
          </p:nvPr>
        </p:nvSpPr>
        <p:spPr/>
        <p:txBody>
          <a:bodyPr/>
          <a:lstStyle/>
          <a:p>
            <a:r>
              <a:rPr lang="zh-TW" altLang="zh-TW" smtClean="0">
                <a:latin typeface="微軟正黑體" pitchFamily="34" charset="-120"/>
                <a:ea typeface="微軟正黑體" pitchFamily="34" charset="-120"/>
              </a:rPr>
              <a:t>教學宗旨</a:t>
            </a:r>
            <a:endParaRPr lang="en-US" altLang="zh-TW" smtClean="0">
              <a:latin typeface="微軟正黑體" pitchFamily="34" charset="-120"/>
              <a:ea typeface="微軟正黑體" pitchFamily="34" charset="-120"/>
            </a:endParaRPr>
          </a:p>
        </p:txBody>
      </p:sp>
      <p:sp>
        <p:nvSpPr>
          <p:cNvPr id="4" name="投影片編號版面配置區 3"/>
          <p:cNvSpPr>
            <a:spLocks noGrp="1"/>
          </p:cNvSpPr>
          <p:nvPr>
            <p:ph type="sldNum" sz="quarter" idx="11"/>
          </p:nvPr>
        </p:nvSpPr>
        <p:spPr/>
        <p:txBody>
          <a:bodyPr/>
          <a:lstStyle/>
          <a:p>
            <a:pPr>
              <a:defRPr/>
            </a:pPr>
            <a:fld id="{AF834414-67A8-4535-8219-0015C4A28551}" type="slidenum">
              <a:rPr lang="en-US" altLang="zh-TW" smtClean="0"/>
              <a:pPr>
                <a:defRPr/>
              </a:pPr>
              <a:t>5</a:t>
            </a:fld>
            <a:endParaRPr lang="en-US" altLang="zh-TW"/>
          </a:p>
        </p:txBody>
      </p:sp>
      <p:graphicFrame>
        <p:nvGraphicFramePr>
          <p:cNvPr id="5" name="資料庫圖表 4"/>
          <p:cNvGraphicFramePr/>
          <p:nvPr>
            <p:extLst>
              <p:ext uri="{D42A27DB-BD31-4B8C-83A1-F6EECF244321}">
                <p14:modId xmlns:p14="http://schemas.microsoft.com/office/powerpoint/2010/main" val="1045830906"/>
              </p:ext>
            </p:extLst>
          </p:nvPr>
        </p:nvGraphicFramePr>
        <p:xfrm>
          <a:off x="990600"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zh-TW" altLang="en-US" smtClean="0">
                <a:latin typeface="微軟正黑體" pitchFamily="34" charset="-120"/>
                <a:ea typeface="微軟正黑體" pitchFamily="34" charset="-120"/>
              </a:rPr>
              <a:t>系所介紹</a:t>
            </a:r>
            <a:r>
              <a:rPr lang="en-US" altLang="zh-TW" smtClean="0">
                <a:latin typeface="微軟正黑體" pitchFamily="34" charset="-120"/>
                <a:ea typeface="微軟正黑體" pitchFamily="34" charset="-120"/>
              </a:rPr>
              <a:t>(3/3)</a:t>
            </a:r>
            <a:endParaRPr lang="zh-TW" altLang="en-US" smtClean="0">
              <a:ea typeface="新細明體" charset="-120"/>
            </a:endParaRPr>
          </a:p>
        </p:txBody>
      </p:sp>
      <p:sp>
        <p:nvSpPr>
          <p:cNvPr id="19459" name="內容版面配置區 2"/>
          <p:cNvSpPr>
            <a:spLocks noGrp="1"/>
          </p:cNvSpPr>
          <p:nvPr>
            <p:ph idx="1"/>
          </p:nvPr>
        </p:nvSpPr>
        <p:spPr/>
        <p:txBody>
          <a:bodyPr/>
          <a:lstStyle/>
          <a:p>
            <a:r>
              <a:rPr lang="zh-TW" altLang="zh-TW" smtClean="0">
                <a:latin typeface="微軟正黑體" pitchFamily="34" charset="-120"/>
                <a:ea typeface="微軟正黑體" pitchFamily="34" charset="-120"/>
              </a:rPr>
              <a:t>主要發展方向</a:t>
            </a:r>
            <a:endParaRPr lang="en-US" altLang="zh-TW" smtClean="0">
              <a:latin typeface="微軟正黑體" pitchFamily="34" charset="-120"/>
              <a:ea typeface="微軟正黑體" pitchFamily="34" charset="-120"/>
            </a:endParaRPr>
          </a:p>
          <a:p>
            <a:pPr>
              <a:buFont typeface="Wingdings" pitchFamily="2" charset="2"/>
              <a:buNone/>
            </a:pPr>
            <a:endParaRPr lang="zh-TW" altLang="en-US" smtClean="0">
              <a:ea typeface="新細明體" charset="-120"/>
            </a:endParaRPr>
          </a:p>
        </p:txBody>
      </p:sp>
      <p:sp>
        <p:nvSpPr>
          <p:cNvPr id="4" name="投影片編號版面配置區 3"/>
          <p:cNvSpPr>
            <a:spLocks noGrp="1"/>
          </p:cNvSpPr>
          <p:nvPr>
            <p:ph type="sldNum" sz="quarter" idx="11"/>
          </p:nvPr>
        </p:nvSpPr>
        <p:spPr/>
        <p:txBody>
          <a:bodyPr/>
          <a:lstStyle/>
          <a:p>
            <a:pPr>
              <a:defRPr/>
            </a:pPr>
            <a:fld id="{B18C8EFC-1291-4880-A506-EBF14007893A}" type="slidenum">
              <a:rPr lang="en-US" altLang="zh-TW" smtClean="0"/>
              <a:pPr>
                <a:defRPr/>
              </a:pPr>
              <a:t>6</a:t>
            </a:fld>
            <a:endParaRPr lang="en-US" altLang="zh-TW"/>
          </a:p>
        </p:txBody>
      </p:sp>
      <p:graphicFrame>
        <p:nvGraphicFramePr>
          <p:cNvPr id="5" name="資料庫圖表 4"/>
          <p:cNvGraphicFramePr/>
          <p:nvPr>
            <p:extLst/>
          </p:nvPr>
        </p:nvGraphicFramePr>
        <p:xfrm>
          <a:off x="838200" y="1524000"/>
          <a:ext cx="60960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838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1"/>
          </p:nvPr>
        </p:nvSpPr>
        <p:spPr/>
        <p:txBody>
          <a:bodyPr/>
          <a:lstStyle/>
          <a:p>
            <a:pPr>
              <a:defRPr/>
            </a:pPr>
            <a:fld id="{B3AA87BD-3FD7-4118-8188-B8D07CC79940}" type="slidenum">
              <a:rPr lang="en-US" altLang="zh-TW" smtClean="0"/>
              <a:pPr>
                <a:defRPr/>
              </a:pPr>
              <a:t>7</a:t>
            </a:fld>
            <a:endParaRPr lang="en-US" altLang="zh-TW"/>
          </a:p>
        </p:txBody>
      </p:sp>
      <p:pic>
        <p:nvPicPr>
          <p:cNvPr id="20483" name="圖片 3" descr="未命名 -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11475"/>
            <a:ext cx="77343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r>
              <a:rPr lang="zh-TW" altLang="en-US" dirty="0" smtClean="0">
                <a:latin typeface="微軟正黑體" pitchFamily="34" charset="-120"/>
                <a:ea typeface="微軟正黑體" pitchFamily="34" charset="-120"/>
              </a:rPr>
              <a:t>課程設計 </a:t>
            </a:r>
            <a:r>
              <a:rPr lang="en-US" altLang="zh-TW" dirty="0" smtClean="0">
                <a:latin typeface="微軟正黑體" pitchFamily="34" charset="-120"/>
                <a:ea typeface="微軟正黑體" pitchFamily="34" charset="-120"/>
              </a:rPr>
              <a:t>(1/6)</a:t>
            </a:r>
            <a:endParaRPr lang="zh-TW" altLang="en-US" dirty="0" smtClean="0">
              <a:ea typeface="新細明體" charset="-120"/>
            </a:endParaRPr>
          </a:p>
        </p:txBody>
      </p:sp>
      <p:sp>
        <p:nvSpPr>
          <p:cNvPr id="21507" name="內容版面配置區 2"/>
          <p:cNvSpPr>
            <a:spLocks noGrp="1"/>
          </p:cNvSpPr>
          <p:nvPr>
            <p:ph idx="1"/>
          </p:nvPr>
        </p:nvSpPr>
        <p:spPr>
          <a:xfrm>
            <a:off x="152400" y="1447800"/>
            <a:ext cx="8686800" cy="533400"/>
          </a:xfrm>
        </p:spPr>
        <p:txBody>
          <a:bodyPr/>
          <a:lstStyle/>
          <a:p>
            <a:r>
              <a:rPr lang="zh-TW" altLang="en-US" dirty="0" smtClean="0">
                <a:latin typeface="微軟正黑體" pitchFamily="34" charset="-120"/>
                <a:ea typeface="微軟正黑體" pitchFamily="34" charset="-120"/>
              </a:rPr>
              <a:t>課程架構與內容：大學部</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總畢業學分</a:t>
            </a:r>
            <a:r>
              <a:rPr lang="en-US" altLang="zh-TW" dirty="0" smtClean="0">
                <a:latin typeface="微軟正黑體" pitchFamily="34" charset="-120"/>
                <a:ea typeface="微軟正黑體" pitchFamily="34" charset="-120"/>
              </a:rPr>
              <a:t>128</a:t>
            </a:r>
            <a:r>
              <a:rPr lang="zh-TW" altLang="en-US" dirty="0" smtClean="0">
                <a:latin typeface="微軟正黑體" pitchFamily="34" charset="-120"/>
                <a:ea typeface="微軟正黑體" pitchFamily="34" charset="-120"/>
              </a:rPr>
              <a:t>學分</a:t>
            </a:r>
            <a:r>
              <a:rPr lang="en-US" altLang="zh-TW" dirty="0" smtClean="0">
                <a:latin typeface="微軟正黑體" pitchFamily="34" charset="-120"/>
                <a:ea typeface="微軟正黑體" pitchFamily="34" charset="-120"/>
              </a:rPr>
              <a:t>)</a:t>
            </a:r>
          </a:p>
          <a:p>
            <a:pPr>
              <a:buFont typeface="Wingdings" pitchFamily="2" charset="2"/>
              <a:buNone/>
            </a:pPr>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pPr>
              <a:buFont typeface="Wingdings" pitchFamily="2" charset="2"/>
              <a:buNone/>
            </a:pPr>
            <a:endParaRPr lang="en-US" altLang="zh-TW" dirty="0" smtClean="0">
              <a:latin typeface="微軟正黑體" pitchFamily="34" charset="-120"/>
              <a:ea typeface="微軟正黑體" pitchFamily="34" charset="-120"/>
            </a:endParaRPr>
          </a:p>
        </p:txBody>
      </p:sp>
      <p:sp>
        <p:nvSpPr>
          <p:cNvPr id="13" name="投影片編號版面配置區 12"/>
          <p:cNvSpPr>
            <a:spLocks noGrp="1"/>
          </p:cNvSpPr>
          <p:nvPr>
            <p:ph type="sldNum" sz="quarter" idx="11"/>
          </p:nvPr>
        </p:nvSpPr>
        <p:spPr/>
        <p:txBody>
          <a:bodyPr/>
          <a:lstStyle/>
          <a:p>
            <a:pPr>
              <a:defRPr/>
            </a:pPr>
            <a:fld id="{45D794F1-B5BA-4725-B040-00DAFA4B2051}" type="slidenum">
              <a:rPr lang="en-US" altLang="zh-TW" smtClean="0"/>
              <a:pPr>
                <a:defRPr/>
              </a:pPr>
              <a:t>8</a:t>
            </a:fld>
            <a:endParaRPr lang="en-US" altLang="zh-TW" dirty="0"/>
          </a:p>
        </p:txBody>
      </p:sp>
      <p:grpSp>
        <p:nvGrpSpPr>
          <p:cNvPr id="21509" name="群組 67"/>
          <p:cNvGrpSpPr>
            <a:grpSpLocks/>
          </p:cNvGrpSpPr>
          <p:nvPr/>
        </p:nvGrpSpPr>
        <p:grpSpPr bwMode="auto">
          <a:xfrm>
            <a:off x="1031875" y="2209800"/>
            <a:ext cx="7308850" cy="4446588"/>
            <a:chOff x="1031581" y="2183167"/>
            <a:chExt cx="7309144" cy="4446233"/>
          </a:xfrm>
        </p:grpSpPr>
        <p:sp>
          <p:nvSpPr>
            <p:cNvPr id="21510" name="Text Box 61"/>
            <p:cNvSpPr txBox="1">
              <a:spLocks noChangeArrowheads="1"/>
            </p:cNvSpPr>
            <p:nvPr/>
          </p:nvSpPr>
          <p:spPr bwMode="gray">
            <a:xfrm>
              <a:off x="5943600" y="3295650"/>
              <a:ext cx="2057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ct val="20000"/>
                </a:spcAft>
                <a:buClrTx/>
                <a:buFontTx/>
                <a:buNone/>
              </a:pPr>
              <a:endParaRPr lang="en-US" altLang="zh-TW">
                <a:solidFill>
                  <a:schemeClr val="tx1"/>
                </a:solidFill>
                <a:latin typeface="微軟正黑體" pitchFamily="34" charset="-120"/>
                <a:ea typeface="微軟正黑體" pitchFamily="34" charset="-120"/>
              </a:endParaRPr>
            </a:p>
          </p:txBody>
        </p:sp>
        <p:grpSp>
          <p:nvGrpSpPr>
            <p:cNvPr id="21511" name="群組 22542"/>
            <p:cNvGrpSpPr>
              <a:grpSpLocks/>
            </p:cNvGrpSpPr>
            <p:nvPr/>
          </p:nvGrpSpPr>
          <p:grpSpPr bwMode="auto">
            <a:xfrm>
              <a:off x="6552906" y="3047874"/>
              <a:ext cx="1787819" cy="2602490"/>
              <a:chOff x="6552906" y="3047874"/>
              <a:chExt cx="1787819" cy="2602490"/>
            </a:xfrm>
          </p:grpSpPr>
          <p:sp>
            <p:nvSpPr>
              <p:cNvPr id="22" name="手繪多邊形 21"/>
              <p:cNvSpPr/>
              <p:nvPr/>
            </p:nvSpPr>
            <p:spPr bwMode="auto">
              <a:xfrm>
                <a:off x="6553128" y="3048286"/>
                <a:ext cx="1787597" cy="788924"/>
              </a:xfrm>
              <a:custGeom>
                <a:avLst/>
                <a:gdLst>
                  <a:gd name="connsiteX0" fmla="*/ 0 w 1577503"/>
                  <a:gd name="connsiteY0" fmla="*/ 78875 h 788751"/>
                  <a:gd name="connsiteX1" fmla="*/ 23102 w 1577503"/>
                  <a:gd name="connsiteY1" fmla="*/ 23102 h 788751"/>
                  <a:gd name="connsiteX2" fmla="*/ 78875 w 1577503"/>
                  <a:gd name="connsiteY2" fmla="*/ 0 h 788751"/>
                  <a:gd name="connsiteX3" fmla="*/ 1498628 w 1577503"/>
                  <a:gd name="connsiteY3" fmla="*/ 0 h 788751"/>
                  <a:gd name="connsiteX4" fmla="*/ 1554401 w 1577503"/>
                  <a:gd name="connsiteY4" fmla="*/ 23102 h 788751"/>
                  <a:gd name="connsiteX5" fmla="*/ 1577503 w 1577503"/>
                  <a:gd name="connsiteY5" fmla="*/ 78875 h 788751"/>
                  <a:gd name="connsiteX6" fmla="*/ 1577503 w 1577503"/>
                  <a:gd name="connsiteY6" fmla="*/ 709876 h 788751"/>
                  <a:gd name="connsiteX7" fmla="*/ 1554401 w 1577503"/>
                  <a:gd name="connsiteY7" fmla="*/ 765649 h 788751"/>
                  <a:gd name="connsiteX8" fmla="*/ 1498628 w 1577503"/>
                  <a:gd name="connsiteY8" fmla="*/ 788751 h 788751"/>
                  <a:gd name="connsiteX9" fmla="*/ 78875 w 1577503"/>
                  <a:gd name="connsiteY9" fmla="*/ 788751 h 788751"/>
                  <a:gd name="connsiteX10" fmla="*/ 23102 w 1577503"/>
                  <a:gd name="connsiteY10" fmla="*/ 765649 h 788751"/>
                  <a:gd name="connsiteX11" fmla="*/ 0 w 1577503"/>
                  <a:gd name="connsiteY11" fmla="*/ 709876 h 788751"/>
                  <a:gd name="connsiteX12" fmla="*/ 0 w 1577503"/>
                  <a:gd name="connsiteY12" fmla="*/ 78875 h 78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503" h="788751">
                    <a:moveTo>
                      <a:pt x="0" y="78875"/>
                    </a:moveTo>
                    <a:cubicBezTo>
                      <a:pt x="0" y="57956"/>
                      <a:pt x="8310" y="37894"/>
                      <a:pt x="23102" y="23102"/>
                    </a:cubicBezTo>
                    <a:cubicBezTo>
                      <a:pt x="37894" y="8310"/>
                      <a:pt x="57956" y="0"/>
                      <a:pt x="78875" y="0"/>
                    </a:cubicBezTo>
                    <a:lnTo>
                      <a:pt x="1498628" y="0"/>
                    </a:lnTo>
                    <a:cubicBezTo>
                      <a:pt x="1519547" y="0"/>
                      <a:pt x="1539609" y="8310"/>
                      <a:pt x="1554401" y="23102"/>
                    </a:cubicBezTo>
                    <a:cubicBezTo>
                      <a:pt x="1569193" y="37894"/>
                      <a:pt x="1577503" y="57956"/>
                      <a:pt x="1577503" y="78875"/>
                    </a:cubicBezTo>
                    <a:lnTo>
                      <a:pt x="1577503" y="709876"/>
                    </a:lnTo>
                    <a:cubicBezTo>
                      <a:pt x="1577503" y="730795"/>
                      <a:pt x="1569193" y="750857"/>
                      <a:pt x="1554401" y="765649"/>
                    </a:cubicBezTo>
                    <a:cubicBezTo>
                      <a:pt x="1539609" y="780441"/>
                      <a:pt x="1519547" y="788751"/>
                      <a:pt x="1498628" y="788751"/>
                    </a:cubicBezTo>
                    <a:lnTo>
                      <a:pt x="78875" y="788751"/>
                    </a:lnTo>
                    <a:cubicBezTo>
                      <a:pt x="57956" y="788751"/>
                      <a:pt x="37894" y="780441"/>
                      <a:pt x="23102" y="765649"/>
                    </a:cubicBezTo>
                    <a:cubicBezTo>
                      <a:pt x="8310" y="750857"/>
                      <a:pt x="0" y="730795"/>
                      <a:pt x="0" y="709876"/>
                    </a:cubicBezTo>
                    <a:lnTo>
                      <a:pt x="0" y="78875"/>
                    </a:lnTo>
                    <a:close/>
                  </a:path>
                </a:pathLst>
              </a:custGeom>
            </p:spPr>
            <p:style>
              <a:lnRef idx="3">
                <a:schemeClr val="lt1"/>
              </a:lnRef>
              <a:fillRef idx="1">
                <a:schemeClr val="accent3"/>
              </a:fillRef>
              <a:effectRef idx="1">
                <a:schemeClr val="accent3"/>
              </a:effectRef>
              <a:fontRef idx="minor">
                <a:schemeClr val="lt1"/>
              </a:fontRef>
            </p:style>
            <p:txBody>
              <a:bodyPr lIns="31992" tIns="31992" rIns="31992" bIns="31992" spcCol="1270" anchor="ctr"/>
              <a:lstStyle/>
              <a:p>
                <a:pPr algn="ctr" defTabSz="622300">
                  <a:lnSpc>
                    <a:spcPct val="90000"/>
                  </a:lnSpc>
                  <a:spcAft>
                    <a:spcPct val="35000"/>
                  </a:spcAft>
                  <a:defRPr/>
                </a:pPr>
                <a:r>
                  <a:rPr lang="zh-TW" altLang="en-US" sz="2000" b="1" dirty="0">
                    <a:latin typeface="微軟正黑體" pitchFamily="34" charset="-120"/>
                    <a:ea typeface="微軟正黑體" pitchFamily="34" charset="-120"/>
                  </a:rPr>
                  <a:t>管理類</a:t>
                </a:r>
                <a:r>
                  <a:rPr lang="en-US" altLang="zh-TW" sz="2000" b="1" dirty="0">
                    <a:latin typeface="微軟正黑體" pitchFamily="34" charset="-120"/>
                    <a:ea typeface="微軟正黑體" pitchFamily="34" charset="-120"/>
                  </a:rPr>
                  <a:t>16</a:t>
                </a:r>
                <a:r>
                  <a:rPr lang="zh-TW" altLang="en-US" sz="2000" b="1" dirty="0">
                    <a:latin typeface="微軟正黑體" pitchFamily="34" charset="-120"/>
                    <a:ea typeface="微軟正黑體" pitchFamily="34" charset="-120"/>
                  </a:rPr>
                  <a:t>學分</a:t>
                </a:r>
              </a:p>
            </p:txBody>
          </p:sp>
          <p:sp>
            <p:nvSpPr>
              <p:cNvPr id="24" name="手繪多邊形 23"/>
              <p:cNvSpPr/>
              <p:nvPr/>
            </p:nvSpPr>
            <p:spPr bwMode="auto">
              <a:xfrm>
                <a:off x="6553128" y="3954676"/>
                <a:ext cx="1787597" cy="788925"/>
              </a:xfrm>
              <a:custGeom>
                <a:avLst/>
                <a:gdLst>
                  <a:gd name="connsiteX0" fmla="*/ 0 w 1577503"/>
                  <a:gd name="connsiteY0" fmla="*/ 78875 h 788751"/>
                  <a:gd name="connsiteX1" fmla="*/ 23102 w 1577503"/>
                  <a:gd name="connsiteY1" fmla="*/ 23102 h 788751"/>
                  <a:gd name="connsiteX2" fmla="*/ 78875 w 1577503"/>
                  <a:gd name="connsiteY2" fmla="*/ 0 h 788751"/>
                  <a:gd name="connsiteX3" fmla="*/ 1498628 w 1577503"/>
                  <a:gd name="connsiteY3" fmla="*/ 0 h 788751"/>
                  <a:gd name="connsiteX4" fmla="*/ 1554401 w 1577503"/>
                  <a:gd name="connsiteY4" fmla="*/ 23102 h 788751"/>
                  <a:gd name="connsiteX5" fmla="*/ 1577503 w 1577503"/>
                  <a:gd name="connsiteY5" fmla="*/ 78875 h 788751"/>
                  <a:gd name="connsiteX6" fmla="*/ 1577503 w 1577503"/>
                  <a:gd name="connsiteY6" fmla="*/ 709876 h 788751"/>
                  <a:gd name="connsiteX7" fmla="*/ 1554401 w 1577503"/>
                  <a:gd name="connsiteY7" fmla="*/ 765649 h 788751"/>
                  <a:gd name="connsiteX8" fmla="*/ 1498628 w 1577503"/>
                  <a:gd name="connsiteY8" fmla="*/ 788751 h 788751"/>
                  <a:gd name="connsiteX9" fmla="*/ 78875 w 1577503"/>
                  <a:gd name="connsiteY9" fmla="*/ 788751 h 788751"/>
                  <a:gd name="connsiteX10" fmla="*/ 23102 w 1577503"/>
                  <a:gd name="connsiteY10" fmla="*/ 765649 h 788751"/>
                  <a:gd name="connsiteX11" fmla="*/ 0 w 1577503"/>
                  <a:gd name="connsiteY11" fmla="*/ 709876 h 788751"/>
                  <a:gd name="connsiteX12" fmla="*/ 0 w 1577503"/>
                  <a:gd name="connsiteY12" fmla="*/ 78875 h 78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503" h="788751">
                    <a:moveTo>
                      <a:pt x="0" y="78875"/>
                    </a:moveTo>
                    <a:cubicBezTo>
                      <a:pt x="0" y="57956"/>
                      <a:pt x="8310" y="37894"/>
                      <a:pt x="23102" y="23102"/>
                    </a:cubicBezTo>
                    <a:cubicBezTo>
                      <a:pt x="37894" y="8310"/>
                      <a:pt x="57956" y="0"/>
                      <a:pt x="78875" y="0"/>
                    </a:cubicBezTo>
                    <a:lnTo>
                      <a:pt x="1498628" y="0"/>
                    </a:lnTo>
                    <a:cubicBezTo>
                      <a:pt x="1519547" y="0"/>
                      <a:pt x="1539609" y="8310"/>
                      <a:pt x="1554401" y="23102"/>
                    </a:cubicBezTo>
                    <a:cubicBezTo>
                      <a:pt x="1569193" y="37894"/>
                      <a:pt x="1577503" y="57956"/>
                      <a:pt x="1577503" y="78875"/>
                    </a:cubicBezTo>
                    <a:lnTo>
                      <a:pt x="1577503" y="709876"/>
                    </a:lnTo>
                    <a:cubicBezTo>
                      <a:pt x="1577503" y="730795"/>
                      <a:pt x="1569193" y="750857"/>
                      <a:pt x="1554401" y="765649"/>
                    </a:cubicBezTo>
                    <a:cubicBezTo>
                      <a:pt x="1539609" y="780441"/>
                      <a:pt x="1519547" y="788751"/>
                      <a:pt x="1498628" y="788751"/>
                    </a:cubicBezTo>
                    <a:lnTo>
                      <a:pt x="78875" y="788751"/>
                    </a:lnTo>
                    <a:cubicBezTo>
                      <a:pt x="57956" y="788751"/>
                      <a:pt x="37894" y="780441"/>
                      <a:pt x="23102" y="765649"/>
                    </a:cubicBezTo>
                    <a:cubicBezTo>
                      <a:pt x="8310" y="750857"/>
                      <a:pt x="0" y="730795"/>
                      <a:pt x="0" y="709876"/>
                    </a:cubicBezTo>
                    <a:lnTo>
                      <a:pt x="0" y="78875"/>
                    </a:lnTo>
                    <a:close/>
                  </a:path>
                </a:pathLst>
              </a:custGeom>
            </p:spPr>
            <p:style>
              <a:lnRef idx="3">
                <a:schemeClr val="lt1"/>
              </a:lnRef>
              <a:fillRef idx="1">
                <a:schemeClr val="accent3"/>
              </a:fillRef>
              <a:effectRef idx="1">
                <a:schemeClr val="accent3"/>
              </a:effectRef>
              <a:fontRef idx="minor">
                <a:schemeClr val="lt1"/>
              </a:fontRef>
            </p:style>
            <p:txBody>
              <a:bodyPr lIns="31992" tIns="31992" rIns="31992" bIns="31992" spcCol="1270" anchor="ctr"/>
              <a:lstStyle/>
              <a:p>
                <a:pPr algn="ctr" defTabSz="622300">
                  <a:lnSpc>
                    <a:spcPct val="90000"/>
                  </a:lnSpc>
                  <a:spcAft>
                    <a:spcPct val="35000"/>
                  </a:spcAft>
                  <a:defRPr/>
                </a:pPr>
                <a:r>
                  <a:rPr lang="zh-TW" altLang="en-US" sz="2000" b="1" dirty="0" smtClean="0">
                    <a:latin typeface="微軟正黑體" pitchFamily="34" charset="-120"/>
                    <a:ea typeface="微軟正黑體" pitchFamily="34" charset="-120"/>
                  </a:rPr>
                  <a:t>數學與</a:t>
                </a:r>
                <a:r>
                  <a:rPr lang="zh-TW" altLang="en-US" sz="2000" b="1" dirty="0">
                    <a:latin typeface="微軟正黑體" pitchFamily="34" charset="-120"/>
                    <a:ea typeface="微軟正黑體" pitchFamily="34" charset="-120"/>
                  </a:rPr>
                  <a:t>外語</a:t>
                </a:r>
                <a:endParaRPr lang="en-US" altLang="zh-TW" sz="2000" b="1" dirty="0">
                  <a:latin typeface="微軟正黑體" pitchFamily="34" charset="-120"/>
                  <a:ea typeface="微軟正黑體" pitchFamily="34" charset="-120"/>
                </a:endParaRPr>
              </a:p>
              <a:p>
                <a:pPr algn="ctr" defTabSz="622300">
                  <a:lnSpc>
                    <a:spcPct val="90000"/>
                  </a:lnSpc>
                  <a:spcAft>
                    <a:spcPct val="35000"/>
                  </a:spcAft>
                  <a:defRPr/>
                </a:pPr>
                <a:r>
                  <a:rPr lang="en-US" altLang="zh-TW" sz="2000" b="1" dirty="0">
                    <a:latin typeface="微軟正黑體" pitchFamily="34" charset="-120"/>
                    <a:ea typeface="微軟正黑體" pitchFamily="34" charset="-120"/>
                  </a:rPr>
                  <a:t>19</a:t>
                </a:r>
                <a:r>
                  <a:rPr lang="zh-TW" altLang="en-US" sz="2000" b="1" dirty="0">
                    <a:latin typeface="微軟正黑體" pitchFamily="34" charset="-120"/>
                    <a:ea typeface="微軟正黑體" pitchFamily="34" charset="-120"/>
                  </a:rPr>
                  <a:t>學分</a:t>
                </a:r>
              </a:p>
            </p:txBody>
          </p:sp>
          <p:sp>
            <p:nvSpPr>
              <p:cNvPr id="26" name="手繪多邊形 25"/>
              <p:cNvSpPr/>
              <p:nvPr/>
            </p:nvSpPr>
            <p:spPr bwMode="auto">
              <a:xfrm>
                <a:off x="6553128" y="4861066"/>
                <a:ext cx="1787597" cy="788924"/>
              </a:xfrm>
              <a:custGeom>
                <a:avLst/>
                <a:gdLst>
                  <a:gd name="connsiteX0" fmla="*/ 0 w 1577503"/>
                  <a:gd name="connsiteY0" fmla="*/ 78875 h 788751"/>
                  <a:gd name="connsiteX1" fmla="*/ 23102 w 1577503"/>
                  <a:gd name="connsiteY1" fmla="*/ 23102 h 788751"/>
                  <a:gd name="connsiteX2" fmla="*/ 78875 w 1577503"/>
                  <a:gd name="connsiteY2" fmla="*/ 0 h 788751"/>
                  <a:gd name="connsiteX3" fmla="*/ 1498628 w 1577503"/>
                  <a:gd name="connsiteY3" fmla="*/ 0 h 788751"/>
                  <a:gd name="connsiteX4" fmla="*/ 1554401 w 1577503"/>
                  <a:gd name="connsiteY4" fmla="*/ 23102 h 788751"/>
                  <a:gd name="connsiteX5" fmla="*/ 1577503 w 1577503"/>
                  <a:gd name="connsiteY5" fmla="*/ 78875 h 788751"/>
                  <a:gd name="connsiteX6" fmla="*/ 1577503 w 1577503"/>
                  <a:gd name="connsiteY6" fmla="*/ 709876 h 788751"/>
                  <a:gd name="connsiteX7" fmla="*/ 1554401 w 1577503"/>
                  <a:gd name="connsiteY7" fmla="*/ 765649 h 788751"/>
                  <a:gd name="connsiteX8" fmla="*/ 1498628 w 1577503"/>
                  <a:gd name="connsiteY8" fmla="*/ 788751 h 788751"/>
                  <a:gd name="connsiteX9" fmla="*/ 78875 w 1577503"/>
                  <a:gd name="connsiteY9" fmla="*/ 788751 h 788751"/>
                  <a:gd name="connsiteX10" fmla="*/ 23102 w 1577503"/>
                  <a:gd name="connsiteY10" fmla="*/ 765649 h 788751"/>
                  <a:gd name="connsiteX11" fmla="*/ 0 w 1577503"/>
                  <a:gd name="connsiteY11" fmla="*/ 709876 h 788751"/>
                  <a:gd name="connsiteX12" fmla="*/ 0 w 1577503"/>
                  <a:gd name="connsiteY12" fmla="*/ 78875 h 78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503" h="788751">
                    <a:moveTo>
                      <a:pt x="0" y="78875"/>
                    </a:moveTo>
                    <a:cubicBezTo>
                      <a:pt x="0" y="57956"/>
                      <a:pt x="8310" y="37894"/>
                      <a:pt x="23102" y="23102"/>
                    </a:cubicBezTo>
                    <a:cubicBezTo>
                      <a:pt x="37894" y="8310"/>
                      <a:pt x="57956" y="0"/>
                      <a:pt x="78875" y="0"/>
                    </a:cubicBezTo>
                    <a:lnTo>
                      <a:pt x="1498628" y="0"/>
                    </a:lnTo>
                    <a:cubicBezTo>
                      <a:pt x="1519547" y="0"/>
                      <a:pt x="1539609" y="8310"/>
                      <a:pt x="1554401" y="23102"/>
                    </a:cubicBezTo>
                    <a:cubicBezTo>
                      <a:pt x="1569193" y="37894"/>
                      <a:pt x="1577503" y="57956"/>
                      <a:pt x="1577503" y="78875"/>
                    </a:cubicBezTo>
                    <a:lnTo>
                      <a:pt x="1577503" y="709876"/>
                    </a:lnTo>
                    <a:cubicBezTo>
                      <a:pt x="1577503" y="730795"/>
                      <a:pt x="1569193" y="750857"/>
                      <a:pt x="1554401" y="765649"/>
                    </a:cubicBezTo>
                    <a:cubicBezTo>
                      <a:pt x="1539609" y="780441"/>
                      <a:pt x="1519547" y="788751"/>
                      <a:pt x="1498628" y="788751"/>
                    </a:cubicBezTo>
                    <a:lnTo>
                      <a:pt x="78875" y="788751"/>
                    </a:lnTo>
                    <a:cubicBezTo>
                      <a:pt x="57956" y="788751"/>
                      <a:pt x="37894" y="780441"/>
                      <a:pt x="23102" y="765649"/>
                    </a:cubicBezTo>
                    <a:cubicBezTo>
                      <a:pt x="8310" y="750857"/>
                      <a:pt x="0" y="730795"/>
                      <a:pt x="0" y="709876"/>
                    </a:cubicBezTo>
                    <a:lnTo>
                      <a:pt x="0" y="78875"/>
                    </a:lnTo>
                    <a:close/>
                  </a:path>
                </a:pathLst>
              </a:custGeom>
            </p:spPr>
            <p:style>
              <a:lnRef idx="3">
                <a:schemeClr val="lt1"/>
              </a:lnRef>
              <a:fillRef idx="1">
                <a:schemeClr val="accent3"/>
              </a:fillRef>
              <a:effectRef idx="1">
                <a:schemeClr val="accent3"/>
              </a:effectRef>
              <a:fontRef idx="minor">
                <a:schemeClr val="lt1"/>
              </a:fontRef>
            </p:style>
            <p:txBody>
              <a:bodyPr lIns="31992" tIns="31992" rIns="31992" bIns="31992" spcCol="1270" anchor="ctr"/>
              <a:lstStyle/>
              <a:p>
                <a:pPr algn="ctr" defTabSz="622300">
                  <a:lnSpc>
                    <a:spcPct val="90000"/>
                  </a:lnSpc>
                  <a:spcAft>
                    <a:spcPct val="35000"/>
                  </a:spcAft>
                  <a:defRPr/>
                </a:pPr>
                <a:r>
                  <a:rPr lang="zh-TW" altLang="en-US" sz="2000" b="1" dirty="0">
                    <a:latin typeface="微軟正黑體" pitchFamily="34" charset="-120"/>
                    <a:ea typeface="微軟正黑體" pitchFamily="34" charset="-120"/>
                  </a:rPr>
                  <a:t>資訊類</a:t>
                </a:r>
                <a:r>
                  <a:rPr lang="en-US" altLang="zh-TW" sz="2000" b="1" dirty="0">
                    <a:latin typeface="微軟正黑體" pitchFamily="34" charset="-120"/>
                    <a:ea typeface="微軟正黑體" pitchFamily="34" charset="-120"/>
                  </a:rPr>
                  <a:t>34</a:t>
                </a:r>
                <a:r>
                  <a:rPr lang="zh-TW" altLang="en-US" sz="2000" b="1" dirty="0">
                    <a:latin typeface="微軟正黑體" pitchFamily="34" charset="-120"/>
                    <a:ea typeface="微軟正黑體" pitchFamily="34" charset="-120"/>
                  </a:rPr>
                  <a:t>學分</a:t>
                </a:r>
              </a:p>
            </p:txBody>
          </p:sp>
        </p:grpSp>
        <p:grpSp>
          <p:nvGrpSpPr>
            <p:cNvPr id="21512" name="群組 66"/>
            <p:cNvGrpSpPr>
              <a:grpSpLocks/>
            </p:cNvGrpSpPr>
            <p:nvPr/>
          </p:nvGrpSpPr>
          <p:grpSpPr bwMode="auto">
            <a:xfrm>
              <a:off x="3750080" y="2183167"/>
              <a:ext cx="1995692" cy="4446233"/>
              <a:chOff x="3750080" y="2183167"/>
              <a:chExt cx="1995692" cy="4446233"/>
            </a:xfrm>
          </p:grpSpPr>
          <p:sp>
            <p:nvSpPr>
              <p:cNvPr id="21524" name="Text Box 7"/>
              <p:cNvSpPr txBox="1">
                <a:spLocks noChangeArrowheads="1"/>
              </p:cNvSpPr>
              <p:nvPr/>
            </p:nvSpPr>
            <p:spPr bwMode="gray">
              <a:xfrm>
                <a:off x="4191000" y="48006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2800" b="1">
                    <a:solidFill>
                      <a:schemeClr val="tx2"/>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20000"/>
                  </a:spcAft>
                  <a:buClrTx/>
                  <a:buFontTx/>
                  <a:buNone/>
                </a:pPr>
                <a:r>
                  <a:rPr lang="zh-TW" altLang="en-US" sz="1800">
                    <a:solidFill>
                      <a:schemeClr val="bg1"/>
                    </a:solidFill>
                    <a:latin typeface="微軟正黑體" pitchFamily="34" charset="-120"/>
                    <a:ea typeface="微軟正黑體" pitchFamily="34" charset="-120"/>
                  </a:rPr>
                  <a:t>活動宣傳</a:t>
                </a:r>
              </a:p>
            </p:txBody>
          </p:sp>
          <p:sp>
            <p:nvSpPr>
              <p:cNvPr id="14" name="手繪多邊形 13"/>
              <p:cNvSpPr/>
              <p:nvPr/>
            </p:nvSpPr>
            <p:spPr bwMode="auto">
              <a:xfrm>
                <a:off x="3754253" y="2183167"/>
                <a:ext cx="1989217" cy="788925"/>
              </a:xfrm>
              <a:custGeom>
                <a:avLst/>
                <a:gdLst>
                  <a:gd name="connsiteX0" fmla="*/ 0 w 1729906"/>
                  <a:gd name="connsiteY0" fmla="*/ 78875 h 788751"/>
                  <a:gd name="connsiteX1" fmla="*/ 23102 w 1729906"/>
                  <a:gd name="connsiteY1" fmla="*/ 23102 h 788751"/>
                  <a:gd name="connsiteX2" fmla="*/ 78875 w 1729906"/>
                  <a:gd name="connsiteY2" fmla="*/ 0 h 788751"/>
                  <a:gd name="connsiteX3" fmla="*/ 1651031 w 1729906"/>
                  <a:gd name="connsiteY3" fmla="*/ 0 h 788751"/>
                  <a:gd name="connsiteX4" fmla="*/ 1706804 w 1729906"/>
                  <a:gd name="connsiteY4" fmla="*/ 23102 h 788751"/>
                  <a:gd name="connsiteX5" fmla="*/ 1729906 w 1729906"/>
                  <a:gd name="connsiteY5" fmla="*/ 78875 h 788751"/>
                  <a:gd name="connsiteX6" fmla="*/ 1729906 w 1729906"/>
                  <a:gd name="connsiteY6" fmla="*/ 709876 h 788751"/>
                  <a:gd name="connsiteX7" fmla="*/ 1706804 w 1729906"/>
                  <a:gd name="connsiteY7" fmla="*/ 765649 h 788751"/>
                  <a:gd name="connsiteX8" fmla="*/ 1651031 w 1729906"/>
                  <a:gd name="connsiteY8" fmla="*/ 788751 h 788751"/>
                  <a:gd name="connsiteX9" fmla="*/ 78875 w 1729906"/>
                  <a:gd name="connsiteY9" fmla="*/ 788751 h 788751"/>
                  <a:gd name="connsiteX10" fmla="*/ 23102 w 1729906"/>
                  <a:gd name="connsiteY10" fmla="*/ 765649 h 788751"/>
                  <a:gd name="connsiteX11" fmla="*/ 0 w 1729906"/>
                  <a:gd name="connsiteY11" fmla="*/ 709876 h 788751"/>
                  <a:gd name="connsiteX12" fmla="*/ 0 w 1729906"/>
                  <a:gd name="connsiteY12" fmla="*/ 78875 h 78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9906" h="788751">
                    <a:moveTo>
                      <a:pt x="0" y="78875"/>
                    </a:moveTo>
                    <a:cubicBezTo>
                      <a:pt x="0" y="57956"/>
                      <a:pt x="8310" y="37894"/>
                      <a:pt x="23102" y="23102"/>
                    </a:cubicBezTo>
                    <a:cubicBezTo>
                      <a:pt x="37894" y="8310"/>
                      <a:pt x="57956" y="0"/>
                      <a:pt x="78875" y="0"/>
                    </a:cubicBezTo>
                    <a:lnTo>
                      <a:pt x="1651031" y="0"/>
                    </a:lnTo>
                    <a:cubicBezTo>
                      <a:pt x="1671950" y="0"/>
                      <a:pt x="1692012" y="8310"/>
                      <a:pt x="1706804" y="23102"/>
                    </a:cubicBezTo>
                    <a:cubicBezTo>
                      <a:pt x="1721596" y="37894"/>
                      <a:pt x="1729906" y="57956"/>
                      <a:pt x="1729906" y="78875"/>
                    </a:cubicBezTo>
                    <a:lnTo>
                      <a:pt x="1729906" y="709876"/>
                    </a:lnTo>
                    <a:cubicBezTo>
                      <a:pt x="1729906" y="730795"/>
                      <a:pt x="1721596" y="750857"/>
                      <a:pt x="1706804" y="765649"/>
                    </a:cubicBezTo>
                    <a:cubicBezTo>
                      <a:pt x="1692012" y="780441"/>
                      <a:pt x="1671950" y="788751"/>
                      <a:pt x="1651031" y="788751"/>
                    </a:cubicBezTo>
                    <a:lnTo>
                      <a:pt x="78875" y="788751"/>
                    </a:lnTo>
                    <a:cubicBezTo>
                      <a:pt x="57956" y="788751"/>
                      <a:pt x="37894" y="780441"/>
                      <a:pt x="23102" y="765649"/>
                    </a:cubicBezTo>
                    <a:cubicBezTo>
                      <a:pt x="8310" y="750857"/>
                      <a:pt x="0" y="730795"/>
                      <a:pt x="0" y="709876"/>
                    </a:cubicBezTo>
                    <a:lnTo>
                      <a:pt x="0" y="78875"/>
                    </a:lnTo>
                    <a:close/>
                  </a:path>
                </a:pathLst>
              </a:custGeom>
            </p:spPr>
            <p:style>
              <a:lnRef idx="3">
                <a:schemeClr val="lt1"/>
              </a:lnRef>
              <a:fillRef idx="1">
                <a:schemeClr val="accent6"/>
              </a:fillRef>
              <a:effectRef idx="1">
                <a:schemeClr val="accent6"/>
              </a:effectRef>
              <a:fontRef idx="minor">
                <a:schemeClr val="lt1"/>
              </a:fontRef>
            </p:style>
            <p:txBody>
              <a:bodyPr lIns="31992" tIns="31992" rIns="31992" bIns="31992" spcCol="1270" anchor="ctr"/>
              <a:lstStyle/>
              <a:p>
                <a:pPr algn="ctr" defTabSz="622300">
                  <a:lnSpc>
                    <a:spcPct val="90000"/>
                  </a:lnSpc>
                  <a:spcAft>
                    <a:spcPct val="35000"/>
                  </a:spcAft>
                  <a:defRPr/>
                </a:pPr>
                <a:r>
                  <a:rPr lang="zh-TW" altLang="en-US" sz="2000" b="1" dirty="0">
                    <a:latin typeface="微軟正黑體" pitchFamily="34" charset="-120"/>
                    <a:ea typeface="微軟正黑體" pitchFamily="34" charset="-120"/>
                  </a:rPr>
                  <a:t>基本知能</a:t>
                </a: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學分</a:t>
                </a:r>
              </a:p>
            </p:txBody>
          </p:sp>
          <p:sp>
            <p:nvSpPr>
              <p:cNvPr id="16" name="手繪多邊形 15"/>
              <p:cNvSpPr/>
              <p:nvPr/>
            </p:nvSpPr>
            <p:spPr bwMode="auto">
              <a:xfrm>
                <a:off x="3751078" y="3097494"/>
                <a:ext cx="1990805" cy="788925"/>
              </a:xfrm>
              <a:custGeom>
                <a:avLst/>
                <a:gdLst>
                  <a:gd name="connsiteX0" fmla="*/ 0 w 1755840"/>
                  <a:gd name="connsiteY0" fmla="*/ 78875 h 788751"/>
                  <a:gd name="connsiteX1" fmla="*/ 23102 w 1755840"/>
                  <a:gd name="connsiteY1" fmla="*/ 23102 h 788751"/>
                  <a:gd name="connsiteX2" fmla="*/ 78875 w 1755840"/>
                  <a:gd name="connsiteY2" fmla="*/ 0 h 788751"/>
                  <a:gd name="connsiteX3" fmla="*/ 1676965 w 1755840"/>
                  <a:gd name="connsiteY3" fmla="*/ 0 h 788751"/>
                  <a:gd name="connsiteX4" fmla="*/ 1732738 w 1755840"/>
                  <a:gd name="connsiteY4" fmla="*/ 23102 h 788751"/>
                  <a:gd name="connsiteX5" fmla="*/ 1755840 w 1755840"/>
                  <a:gd name="connsiteY5" fmla="*/ 78875 h 788751"/>
                  <a:gd name="connsiteX6" fmla="*/ 1755840 w 1755840"/>
                  <a:gd name="connsiteY6" fmla="*/ 709876 h 788751"/>
                  <a:gd name="connsiteX7" fmla="*/ 1732738 w 1755840"/>
                  <a:gd name="connsiteY7" fmla="*/ 765649 h 788751"/>
                  <a:gd name="connsiteX8" fmla="*/ 1676965 w 1755840"/>
                  <a:gd name="connsiteY8" fmla="*/ 788751 h 788751"/>
                  <a:gd name="connsiteX9" fmla="*/ 78875 w 1755840"/>
                  <a:gd name="connsiteY9" fmla="*/ 788751 h 788751"/>
                  <a:gd name="connsiteX10" fmla="*/ 23102 w 1755840"/>
                  <a:gd name="connsiteY10" fmla="*/ 765649 h 788751"/>
                  <a:gd name="connsiteX11" fmla="*/ 0 w 1755840"/>
                  <a:gd name="connsiteY11" fmla="*/ 709876 h 788751"/>
                  <a:gd name="connsiteX12" fmla="*/ 0 w 1755840"/>
                  <a:gd name="connsiteY12" fmla="*/ 78875 h 78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5840" h="788751">
                    <a:moveTo>
                      <a:pt x="0" y="78875"/>
                    </a:moveTo>
                    <a:cubicBezTo>
                      <a:pt x="0" y="57956"/>
                      <a:pt x="8310" y="37894"/>
                      <a:pt x="23102" y="23102"/>
                    </a:cubicBezTo>
                    <a:cubicBezTo>
                      <a:pt x="37894" y="8310"/>
                      <a:pt x="57956" y="0"/>
                      <a:pt x="78875" y="0"/>
                    </a:cubicBezTo>
                    <a:lnTo>
                      <a:pt x="1676965" y="0"/>
                    </a:lnTo>
                    <a:cubicBezTo>
                      <a:pt x="1697884" y="0"/>
                      <a:pt x="1717946" y="8310"/>
                      <a:pt x="1732738" y="23102"/>
                    </a:cubicBezTo>
                    <a:cubicBezTo>
                      <a:pt x="1747530" y="37894"/>
                      <a:pt x="1755840" y="57956"/>
                      <a:pt x="1755840" y="78875"/>
                    </a:cubicBezTo>
                    <a:lnTo>
                      <a:pt x="1755840" y="709876"/>
                    </a:lnTo>
                    <a:cubicBezTo>
                      <a:pt x="1755840" y="730795"/>
                      <a:pt x="1747530" y="750857"/>
                      <a:pt x="1732738" y="765649"/>
                    </a:cubicBezTo>
                    <a:cubicBezTo>
                      <a:pt x="1717946" y="780441"/>
                      <a:pt x="1697884" y="788751"/>
                      <a:pt x="1676965" y="788751"/>
                    </a:cubicBezTo>
                    <a:lnTo>
                      <a:pt x="78875" y="788751"/>
                    </a:lnTo>
                    <a:cubicBezTo>
                      <a:pt x="57956" y="788751"/>
                      <a:pt x="37894" y="780441"/>
                      <a:pt x="23102" y="765649"/>
                    </a:cubicBezTo>
                    <a:cubicBezTo>
                      <a:pt x="8310" y="750857"/>
                      <a:pt x="0" y="730795"/>
                      <a:pt x="0" y="709876"/>
                    </a:cubicBezTo>
                    <a:lnTo>
                      <a:pt x="0" y="78875"/>
                    </a:lnTo>
                    <a:close/>
                  </a:path>
                </a:pathLst>
              </a:custGeom>
            </p:spPr>
            <p:style>
              <a:lnRef idx="3">
                <a:schemeClr val="lt1"/>
              </a:lnRef>
              <a:fillRef idx="1">
                <a:schemeClr val="accent6"/>
              </a:fillRef>
              <a:effectRef idx="1">
                <a:schemeClr val="accent6"/>
              </a:effectRef>
              <a:fontRef idx="minor">
                <a:schemeClr val="lt1"/>
              </a:fontRef>
            </p:style>
            <p:txBody>
              <a:bodyPr lIns="31992" tIns="31992" rIns="31992" bIns="31992" spcCol="1270" anchor="ctr"/>
              <a:lstStyle/>
              <a:p>
                <a:pPr algn="ctr" defTabSz="622300">
                  <a:spcAft>
                    <a:spcPts val="0"/>
                  </a:spcAft>
                  <a:defRPr/>
                </a:pPr>
                <a:r>
                  <a:rPr lang="zh-TW" altLang="en-US" sz="1700" b="1" dirty="0">
                    <a:latin typeface="微軟正黑體" pitchFamily="34" charset="-120"/>
                    <a:ea typeface="微軟正黑體" pitchFamily="34" charset="-120"/>
                  </a:rPr>
                  <a:t>通識</a:t>
                </a:r>
                <a:endParaRPr lang="en-US" altLang="zh-TW" sz="1700" b="1" dirty="0">
                  <a:latin typeface="微軟正黑體" pitchFamily="34" charset="-120"/>
                  <a:ea typeface="微軟正黑體" pitchFamily="34" charset="-120"/>
                </a:endParaRPr>
              </a:p>
              <a:p>
                <a:pPr algn="ctr" defTabSz="622300">
                  <a:spcAft>
                    <a:spcPts val="0"/>
                  </a:spcAft>
                  <a:defRPr/>
                </a:pPr>
                <a:r>
                  <a:rPr lang="zh-TW" altLang="en-US" sz="1700" b="1" dirty="0">
                    <a:latin typeface="微軟正黑體" pitchFamily="34" charset="-120"/>
                    <a:ea typeface="微軟正黑體" pitchFamily="34" charset="-120"/>
                  </a:rPr>
                  <a:t>基礎必修</a:t>
                </a:r>
                <a:r>
                  <a:rPr lang="en-US" altLang="zh-TW" sz="1700" b="1" dirty="0">
                    <a:latin typeface="微軟正黑體" pitchFamily="34" charset="-120"/>
                    <a:ea typeface="微軟正黑體" pitchFamily="34" charset="-120"/>
                  </a:rPr>
                  <a:t>14</a:t>
                </a:r>
                <a:r>
                  <a:rPr lang="zh-TW" altLang="en-US" sz="1700" b="1" dirty="0">
                    <a:latin typeface="微軟正黑體" pitchFamily="34" charset="-120"/>
                    <a:ea typeface="微軟正黑體" pitchFamily="34" charset="-120"/>
                  </a:rPr>
                  <a:t>學分</a:t>
                </a:r>
                <a:endParaRPr lang="en-US" altLang="zh-TW" sz="1700" b="1" dirty="0">
                  <a:latin typeface="微軟正黑體" pitchFamily="34" charset="-120"/>
                  <a:ea typeface="微軟正黑體" pitchFamily="34" charset="-120"/>
                </a:endParaRPr>
              </a:p>
              <a:p>
                <a:pPr algn="ctr" defTabSz="622300">
                  <a:spcAft>
                    <a:spcPts val="0"/>
                  </a:spcAft>
                  <a:defRPr/>
                </a:pPr>
                <a:r>
                  <a:rPr lang="zh-TW" altLang="en-US" sz="1700" b="1" dirty="0">
                    <a:latin typeface="微軟正黑體" pitchFamily="34" charset="-120"/>
                    <a:ea typeface="微軟正黑體" pitchFamily="34" charset="-120"/>
                  </a:rPr>
                  <a:t>延伸選修</a:t>
                </a:r>
                <a:r>
                  <a:rPr lang="en-US" altLang="zh-TW" sz="1700" b="1" dirty="0">
                    <a:latin typeface="微軟正黑體" pitchFamily="34" charset="-120"/>
                    <a:ea typeface="微軟正黑體" pitchFamily="34" charset="-120"/>
                  </a:rPr>
                  <a:t>14</a:t>
                </a:r>
                <a:r>
                  <a:rPr lang="zh-TW" altLang="en-US" sz="1700" b="1" dirty="0">
                    <a:latin typeface="微軟正黑體" pitchFamily="34" charset="-120"/>
                    <a:ea typeface="微軟正黑體" pitchFamily="34" charset="-120"/>
                  </a:rPr>
                  <a:t>學分</a:t>
                </a:r>
              </a:p>
            </p:txBody>
          </p:sp>
          <p:sp>
            <p:nvSpPr>
              <p:cNvPr id="18" name="手繪多邊形 17"/>
              <p:cNvSpPr/>
              <p:nvPr/>
            </p:nvSpPr>
            <p:spPr bwMode="auto">
              <a:xfrm>
                <a:off x="3749490" y="4926148"/>
                <a:ext cx="1989218" cy="788925"/>
              </a:xfrm>
              <a:custGeom>
                <a:avLst/>
                <a:gdLst>
                  <a:gd name="connsiteX0" fmla="*/ 0 w 1755824"/>
                  <a:gd name="connsiteY0" fmla="*/ 78875 h 788751"/>
                  <a:gd name="connsiteX1" fmla="*/ 23102 w 1755824"/>
                  <a:gd name="connsiteY1" fmla="*/ 23102 h 788751"/>
                  <a:gd name="connsiteX2" fmla="*/ 78875 w 1755824"/>
                  <a:gd name="connsiteY2" fmla="*/ 0 h 788751"/>
                  <a:gd name="connsiteX3" fmla="*/ 1676949 w 1755824"/>
                  <a:gd name="connsiteY3" fmla="*/ 0 h 788751"/>
                  <a:gd name="connsiteX4" fmla="*/ 1732722 w 1755824"/>
                  <a:gd name="connsiteY4" fmla="*/ 23102 h 788751"/>
                  <a:gd name="connsiteX5" fmla="*/ 1755824 w 1755824"/>
                  <a:gd name="connsiteY5" fmla="*/ 78875 h 788751"/>
                  <a:gd name="connsiteX6" fmla="*/ 1755824 w 1755824"/>
                  <a:gd name="connsiteY6" fmla="*/ 709876 h 788751"/>
                  <a:gd name="connsiteX7" fmla="*/ 1732722 w 1755824"/>
                  <a:gd name="connsiteY7" fmla="*/ 765649 h 788751"/>
                  <a:gd name="connsiteX8" fmla="*/ 1676949 w 1755824"/>
                  <a:gd name="connsiteY8" fmla="*/ 788751 h 788751"/>
                  <a:gd name="connsiteX9" fmla="*/ 78875 w 1755824"/>
                  <a:gd name="connsiteY9" fmla="*/ 788751 h 788751"/>
                  <a:gd name="connsiteX10" fmla="*/ 23102 w 1755824"/>
                  <a:gd name="connsiteY10" fmla="*/ 765649 h 788751"/>
                  <a:gd name="connsiteX11" fmla="*/ 0 w 1755824"/>
                  <a:gd name="connsiteY11" fmla="*/ 709876 h 788751"/>
                  <a:gd name="connsiteX12" fmla="*/ 0 w 1755824"/>
                  <a:gd name="connsiteY12" fmla="*/ 78875 h 78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5824" h="788751">
                    <a:moveTo>
                      <a:pt x="0" y="78875"/>
                    </a:moveTo>
                    <a:cubicBezTo>
                      <a:pt x="0" y="57956"/>
                      <a:pt x="8310" y="37894"/>
                      <a:pt x="23102" y="23102"/>
                    </a:cubicBezTo>
                    <a:cubicBezTo>
                      <a:pt x="37894" y="8310"/>
                      <a:pt x="57956" y="0"/>
                      <a:pt x="78875" y="0"/>
                    </a:cubicBezTo>
                    <a:lnTo>
                      <a:pt x="1676949" y="0"/>
                    </a:lnTo>
                    <a:cubicBezTo>
                      <a:pt x="1697868" y="0"/>
                      <a:pt x="1717930" y="8310"/>
                      <a:pt x="1732722" y="23102"/>
                    </a:cubicBezTo>
                    <a:cubicBezTo>
                      <a:pt x="1747514" y="37894"/>
                      <a:pt x="1755824" y="57956"/>
                      <a:pt x="1755824" y="78875"/>
                    </a:cubicBezTo>
                    <a:lnTo>
                      <a:pt x="1755824" y="709876"/>
                    </a:lnTo>
                    <a:cubicBezTo>
                      <a:pt x="1755824" y="730795"/>
                      <a:pt x="1747514" y="750857"/>
                      <a:pt x="1732722" y="765649"/>
                    </a:cubicBezTo>
                    <a:cubicBezTo>
                      <a:pt x="1717930" y="780441"/>
                      <a:pt x="1697868" y="788751"/>
                      <a:pt x="1676949" y="788751"/>
                    </a:cubicBezTo>
                    <a:lnTo>
                      <a:pt x="78875" y="788751"/>
                    </a:lnTo>
                    <a:cubicBezTo>
                      <a:pt x="57956" y="788751"/>
                      <a:pt x="37894" y="780441"/>
                      <a:pt x="23102" y="765649"/>
                    </a:cubicBezTo>
                    <a:cubicBezTo>
                      <a:pt x="8310" y="750857"/>
                      <a:pt x="0" y="730795"/>
                      <a:pt x="0" y="709876"/>
                    </a:cubicBezTo>
                    <a:lnTo>
                      <a:pt x="0" y="78875"/>
                    </a:lnTo>
                    <a:close/>
                  </a:path>
                </a:pathLst>
              </a:custGeom>
            </p:spPr>
            <p:style>
              <a:lnRef idx="3">
                <a:schemeClr val="lt1"/>
              </a:lnRef>
              <a:fillRef idx="1">
                <a:schemeClr val="accent6"/>
              </a:fillRef>
              <a:effectRef idx="1">
                <a:schemeClr val="accent6"/>
              </a:effectRef>
              <a:fontRef idx="minor">
                <a:schemeClr val="lt1"/>
              </a:fontRef>
            </p:style>
            <p:txBody>
              <a:bodyPr lIns="31992" tIns="31992" rIns="31992" bIns="31992" spcCol="1270" anchor="ctr"/>
              <a:lstStyle/>
              <a:p>
                <a:pPr algn="ctr" defTabSz="622300">
                  <a:lnSpc>
                    <a:spcPct val="90000"/>
                  </a:lnSpc>
                  <a:spcAft>
                    <a:spcPct val="35000"/>
                  </a:spcAft>
                  <a:defRPr/>
                </a:pPr>
                <a:r>
                  <a:rPr lang="zh-TW" altLang="en-US" sz="2000" b="1" dirty="0">
                    <a:latin typeface="微軟正黑體" pitchFamily="34" charset="-120"/>
                    <a:ea typeface="微軟正黑體" pitchFamily="34" charset="-120"/>
                  </a:rPr>
                  <a:t>本系選修</a:t>
                </a:r>
                <a:r>
                  <a:rPr lang="en-US" altLang="zh-TW" sz="2000" b="1" dirty="0" smtClean="0">
                    <a:latin typeface="微軟正黑體" pitchFamily="34" charset="-120"/>
                    <a:ea typeface="微軟正黑體" pitchFamily="34" charset="-120"/>
                  </a:rPr>
                  <a:t>13</a:t>
                </a:r>
                <a:r>
                  <a:rPr lang="zh-TW" altLang="en-US" sz="2000" b="1" dirty="0" smtClean="0">
                    <a:latin typeface="微軟正黑體" pitchFamily="34" charset="-120"/>
                    <a:ea typeface="微軟正黑體" pitchFamily="34" charset="-120"/>
                  </a:rPr>
                  <a:t>學分</a:t>
                </a:r>
                <a:endParaRPr lang="zh-TW" altLang="en-US" sz="2000" b="1" dirty="0">
                  <a:latin typeface="微軟正黑體" pitchFamily="34" charset="-120"/>
                  <a:ea typeface="微軟正黑體" pitchFamily="34" charset="-120"/>
                </a:endParaRPr>
              </a:p>
            </p:txBody>
          </p:sp>
          <p:sp>
            <p:nvSpPr>
              <p:cNvPr id="28" name="手繪多邊形 27"/>
              <p:cNvSpPr/>
              <p:nvPr/>
            </p:nvSpPr>
            <p:spPr bwMode="auto">
              <a:xfrm>
                <a:off x="3754253" y="5840475"/>
                <a:ext cx="1990805" cy="788925"/>
              </a:xfrm>
              <a:custGeom>
                <a:avLst/>
                <a:gdLst>
                  <a:gd name="connsiteX0" fmla="*/ 0 w 1813072"/>
                  <a:gd name="connsiteY0" fmla="*/ 78875 h 788751"/>
                  <a:gd name="connsiteX1" fmla="*/ 23102 w 1813072"/>
                  <a:gd name="connsiteY1" fmla="*/ 23102 h 788751"/>
                  <a:gd name="connsiteX2" fmla="*/ 78875 w 1813072"/>
                  <a:gd name="connsiteY2" fmla="*/ 0 h 788751"/>
                  <a:gd name="connsiteX3" fmla="*/ 1734197 w 1813072"/>
                  <a:gd name="connsiteY3" fmla="*/ 0 h 788751"/>
                  <a:gd name="connsiteX4" fmla="*/ 1789970 w 1813072"/>
                  <a:gd name="connsiteY4" fmla="*/ 23102 h 788751"/>
                  <a:gd name="connsiteX5" fmla="*/ 1813072 w 1813072"/>
                  <a:gd name="connsiteY5" fmla="*/ 78875 h 788751"/>
                  <a:gd name="connsiteX6" fmla="*/ 1813072 w 1813072"/>
                  <a:gd name="connsiteY6" fmla="*/ 709876 h 788751"/>
                  <a:gd name="connsiteX7" fmla="*/ 1789970 w 1813072"/>
                  <a:gd name="connsiteY7" fmla="*/ 765649 h 788751"/>
                  <a:gd name="connsiteX8" fmla="*/ 1734197 w 1813072"/>
                  <a:gd name="connsiteY8" fmla="*/ 788751 h 788751"/>
                  <a:gd name="connsiteX9" fmla="*/ 78875 w 1813072"/>
                  <a:gd name="connsiteY9" fmla="*/ 788751 h 788751"/>
                  <a:gd name="connsiteX10" fmla="*/ 23102 w 1813072"/>
                  <a:gd name="connsiteY10" fmla="*/ 765649 h 788751"/>
                  <a:gd name="connsiteX11" fmla="*/ 0 w 1813072"/>
                  <a:gd name="connsiteY11" fmla="*/ 709876 h 788751"/>
                  <a:gd name="connsiteX12" fmla="*/ 0 w 1813072"/>
                  <a:gd name="connsiteY12" fmla="*/ 78875 h 78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3072" h="788751">
                    <a:moveTo>
                      <a:pt x="0" y="78875"/>
                    </a:moveTo>
                    <a:cubicBezTo>
                      <a:pt x="0" y="57956"/>
                      <a:pt x="8310" y="37894"/>
                      <a:pt x="23102" y="23102"/>
                    </a:cubicBezTo>
                    <a:cubicBezTo>
                      <a:pt x="37894" y="8310"/>
                      <a:pt x="57956" y="0"/>
                      <a:pt x="78875" y="0"/>
                    </a:cubicBezTo>
                    <a:lnTo>
                      <a:pt x="1734197" y="0"/>
                    </a:lnTo>
                    <a:cubicBezTo>
                      <a:pt x="1755116" y="0"/>
                      <a:pt x="1775178" y="8310"/>
                      <a:pt x="1789970" y="23102"/>
                    </a:cubicBezTo>
                    <a:cubicBezTo>
                      <a:pt x="1804762" y="37894"/>
                      <a:pt x="1813072" y="57956"/>
                      <a:pt x="1813072" y="78875"/>
                    </a:cubicBezTo>
                    <a:lnTo>
                      <a:pt x="1813072" y="709876"/>
                    </a:lnTo>
                    <a:cubicBezTo>
                      <a:pt x="1813072" y="730795"/>
                      <a:pt x="1804762" y="750857"/>
                      <a:pt x="1789970" y="765649"/>
                    </a:cubicBezTo>
                    <a:cubicBezTo>
                      <a:pt x="1775178" y="780441"/>
                      <a:pt x="1755116" y="788751"/>
                      <a:pt x="1734197" y="788751"/>
                    </a:cubicBezTo>
                    <a:lnTo>
                      <a:pt x="78875" y="788751"/>
                    </a:lnTo>
                    <a:cubicBezTo>
                      <a:pt x="57956" y="788751"/>
                      <a:pt x="37894" y="780441"/>
                      <a:pt x="23102" y="765649"/>
                    </a:cubicBezTo>
                    <a:cubicBezTo>
                      <a:pt x="8310" y="750857"/>
                      <a:pt x="0" y="730795"/>
                      <a:pt x="0" y="709876"/>
                    </a:cubicBezTo>
                    <a:lnTo>
                      <a:pt x="0" y="78875"/>
                    </a:lnTo>
                    <a:close/>
                  </a:path>
                </a:pathLst>
              </a:custGeom>
            </p:spPr>
            <p:style>
              <a:lnRef idx="3">
                <a:schemeClr val="lt1"/>
              </a:lnRef>
              <a:fillRef idx="1">
                <a:schemeClr val="accent6"/>
              </a:fillRef>
              <a:effectRef idx="1">
                <a:schemeClr val="accent6"/>
              </a:effectRef>
              <a:fontRef idx="minor">
                <a:schemeClr val="lt1"/>
              </a:fontRef>
            </p:style>
            <p:txBody>
              <a:bodyPr lIns="31992" tIns="31992" rIns="31992" bIns="31992" spcCol="1270" anchor="ctr"/>
              <a:lstStyle/>
              <a:p>
                <a:pPr algn="ctr" defTabSz="622300">
                  <a:lnSpc>
                    <a:spcPct val="90000"/>
                  </a:lnSpc>
                  <a:spcAft>
                    <a:spcPct val="35000"/>
                  </a:spcAft>
                  <a:defRPr/>
                </a:pPr>
                <a:r>
                  <a:rPr lang="zh-TW" altLang="en-US" sz="2000" b="1" dirty="0">
                    <a:latin typeface="微軟正黑體" pitchFamily="34" charset="-120"/>
                    <a:ea typeface="微軟正黑體" pitchFamily="34" charset="-120"/>
                  </a:rPr>
                  <a:t>自由選修</a:t>
                </a:r>
                <a:r>
                  <a:rPr lang="en-US" altLang="zh-TW" sz="2000" b="1" dirty="0" smtClean="0">
                    <a:latin typeface="微軟正黑體" pitchFamily="34" charset="-120"/>
                    <a:ea typeface="微軟正黑體" pitchFamily="34" charset="-120"/>
                  </a:rPr>
                  <a:t>12</a:t>
                </a:r>
                <a:r>
                  <a:rPr lang="zh-TW" altLang="en-US" sz="2000" b="1" dirty="0" smtClean="0">
                    <a:latin typeface="微軟正黑體" pitchFamily="34" charset="-120"/>
                    <a:ea typeface="微軟正黑體" pitchFamily="34" charset="-120"/>
                  </a:rPr>
                  <a:t>學分</a:t>
                </a:r>
                <a:endParaRPr lang="zh-TW" altLang="en-US" sz="2000" b="1" dirty="0">
                  <a:latin typeface="微軟正黑體" pitchFamily="34" charset="-120"/>
                  <a:ea typeface="微軟正黑體" pitchFamily="34" charset="-120"/>
                </a:endParaRPr>
              </a:p>
            </p:txBody>
          </p:sp>
          <p:sp>
            <p:nvSpPr>
              <p:cNvPr id="20" name="手繪多邊形 19"/>
              <p:cNvSpPr/>
              <p:nvPr/>
            </p:nvSpPr>
            <p:spPr bwMode="auto">
              <a:xfrm>
                <a:off x="3754253" y="4011821"/>
                <a:ext cx="1989217" cy="788925"/>
              </a:xfrm>
              <a:custGeom>
                <a:avLst/>
                <a:gdLst>
                  <a:gd name="connsiteX0" fmla="*/ 0 w 1755824"/>
                  <a:gd name="connsiteY0" fmla="*/ 78875 h 788751"/>
                  <a:gd name="connsiteX1" fmla="*/ 23102 w 1755824"/>
                  <a:gd name="connsiteY1" fmla="*/ 23102 h 788751"/>
                  <a:gd name="connsiteX2" fmla="*/ 78875 w 1755824"/>
                  <a:gd name="connsiteY2" fmla="*/ 0 h 788751"/>
                  <a:gd name="connsiteX3" fmla="*/ 1676949 w 1755824"/>
                  <a:gd name="connsiteY3" fmla="*/ 0 h 788751"/>
                  <a:gd name="connsiteX4" fmla="*/ 1732722 w 1755824"/>
                  <a:gd name="connsiteY4" fmla="*/ 23102 h 788751"/>
                  <a:gd name="connsiteX5" fmla="*/ 1755824 w 1755824"/>
                  <a:gd name="connsiteY5" fmla="*/ 78875 h 788751"/>
                  <a:gd name="connsiteX6" fmla="*/ 1755824 w 1755824"/>
                  <a:gd name="connsiteY6" fmla="*/ 709876 h 788751"/>
                  <a:gd name="connsiteX7" fmla="*/ 1732722 w 1755824"/>
                  <a:gd name="connsiteY7" fmla="*/ 765649 h 788751"/>
                  <a:gd name="connsiteX8" fmla="*/ 1676949 w 1755824"/>
                  <a:gd name="connsiteY8" fmla="*/ 788751 h 788751"/>
                  <a:gd name="connsiteX9" fmla="*/ 78875 w 1755824"/>
                  <a:gd name="connsiteY9" fmla="*/ 788751 h 788751"/>
                  <a:gd name="connsiteX10" fmla="*/ 23102 w 1755824"/>
                  <a:gd name="connsiteY10" fmla="*/ 765649 h 788751"/>
                  <a:gd name="connsiteX11" fmla="*/ 0 w 1755824"/>
                  <a:gd name="connsiteY11" fmla="*/ 709876 h 788751"/>
                  <a:gd name="connsiteX12" fmla="*/ 0 w 1755824"/>
                  <a:gd name="connsiteY12" fmla="*/ 78875 h 78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5824" h="788751">
                    <a:moveTo>
                      <a:pt x="0" y="78875"/>
                    </a:moveTo>
                    <a:cubicBezTo>
                      <a:pt x="0" y="57956"/>
                      <a:pt x="8310" y="37894"/>
                      <a:pt x="23102" y="23102"/>
                    </a:cubicBezTo>
                    <a:cubicBezTo>
                      <a:pt x="37894" y="8310"/>
                      <a:pt x="57956" y="0"/>
                      <a:pt x="78875" y="0"/>
                    </a:cubicBezTo>
                    <a:lnTo>
                      <a:pt x="1676949" y="0"/>
                    </a:lnTo>
                    <a:cubicBezTo>
                      <a:pt x="1697868" y="0"/>
                      <a:pt x="1717930" y="8310"/>
                      <a:pt x="1732722" y="23102"/>
                    </a:cubicBezTo>
                    <a:cubicBezTo>
                      <a:pt x="1747514" y="37894"/>
                      <a:pt x="1755824" y="57956"/>
                      <a:pt x="1755824" y="78875"/>
                    </a:cubicBezTo>
                    <a:lnTo>
                      <a:pt x="1755824" y="709876"/>
                    </a:lnTo>
                    <a:cubicBezTo>
                      <a:pt x="1755824" y="730795"/>
                      <a:pt x="1747514" y="750857"/>
                      <a:pt x="1732722" y="765649"/>
                    </a:cubicBezTo>
                    <a:cubicBezTo>
                      <a:pt x="1717930" y="780441"/>
                      <a:pt x="1697868" y="788751"/>
                      <a:pt x="1676949" y="788751"/>
                    </a:cubicBezTo>
                    <a:lnTo>
                      <a:pt x="78875" y="788751"/>
                    </a:lnTo>
                    <a:cubicBezTo>
                      <a:pt x="57956" y="788751"/>
                      <a:pt x="37894" y="780441"/>
                      <a:pt x="23102" y="765649"/>
                    </a:cubicBezTo>
                    <a:cubicBezTo>
                      <a:pt x="8310" y="750857"/>
                      <a:pt x="0" y="730795"/>
                      <a:pt x="0" y="709876"/>
                    </a:cubicBezTo>
                    <a:lnTo>
                      <a:pt x="0" y="78875"/>
                    </a:lnTo>
                    <a:close/>
                  </a:path>
                </a:pathLst>
              </a:custGeom>
            </p:spPr>
            <p:style>
              <a:lnRef idx="3">
                <a:schemeClr val="lt1"/>
              </a:lnRef>
              <a:fillRef idx="1">
                <a:schemeClr val="accent6"/>
              </a:fillRef>
              <a:effectRef idx="1">
                <a:schemeClr val="accent6"/>
              </a:effectRef>
              <a:fontRef idx="minor">
                <a:schemeClr val="lt1"/>
              </a:fontRef>
            </p:style>
            <p:txBody>
              <a:bodyPr lIns="31992" tIns="31992" rIns="31992" bIns="31992" spcCol="1270" anchor="ctr"/>
              <a:lstStyle/>
              <a:p>
                <a:pPr algn="ctr" defTabSz="622300">
                  <a:lnSpc>
                    <a:spcPct val="90000"/>
                  </a:lnSpc>
                  <a:spcAft>
                    <a:spcPct val="35000"/>
                  </a:spcAft>
                  <a:defRPr/>
                </a:pPr>
                <a:r>
                  <a:rPr lang="zh-TW" altLang="en-US" sz="2000" b="1" dirty="0">
                    <a:latin typeface="微軟正黑體" pitchFamily="34" charset="-120"/>
                    <a:ea typeface="微軟正黑體" pitchFamily="34" charset="-120"/>
                  </a:rPr>
                  <a:t>本系必修</a:t>
                </a:r>
                <a:r>
                  <a:rPr lang="en-US" altLang="zh-TW" sz="2000" b="1" dirty="0">
                    <a:latin typeface="微軟正黑體" pitchFamily="34" charset="-120"/>
                    <a:ea typeface="微軟正黑體" pitchFamily="34" charset="-120"/>
                  </a:rPr>
                  <a:t>69</a:t>
                </a:r>
                <a:r>
                  <a:rPr lang="zh-TW" altLang="en-US" sz="2000" b="1" dirty="0">
                    <a:latin typeface="微軟正黑體" pitchFamily="34" charset="-120"/>
                    <a:ea typeface="微軟正黑體" pitchFamily="34" charset="-120"/>
                  </a:rPr>
                  <a:t>學分</a:t>
                </a:r>
              </a:p>
            </p:txBody>
          </p:sp>
        </p:grpSp>
        <p:grpSp>
          <p:nvGrpSpPr>
            <p:cNvPr id="21513" name="群組 57"/>
            <p:cNvGrpSpPr>
              <a:grpSpLocks/>
            </p:cNvGrpSpPr>
            <p:nvPr/>
          </p:nvGrpSpPr>
          <p:grpSpPr bwMode="auto">
            <a:xfrm>
              <a:off x="5745772" y="3483646"/>
              <a:ext cx="813206" cy="1828800"/>
              <a:chOff x="5719674" y="3483646"/>
              <a:chExt cx="935572" cy="1828800"/>
            </a:xfrm>
          </p:grpSpPr>
          <p:cxnSp>
            <p:nvCxnSpPr>
              <p:cNvPr id="95" name="肘形接點 94"/>
              <p:cNvCxnSpPr/>
              <p:nvPr/>
            </p:nvCxnSpPr>
            <p:spPr bwMode="auto">
              <a:xfrm flipV="1">
                <a:off x="5718854" y="3483226"/>
                <a:ext cx="935143" cy="912739"/>
              </a:xfrm>
              <a:prstGeom prst="bentConnector3">
                <a:avLst>
                  <a:gd name="adj1" fmla="val 49728"/>
                </a:avLst>
              </a:prstGeom>
              <a:ln w="19050">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3" name="直線接點 92"/>
              <p:cNvCxnSpPr/>
              <p:nvPr/>
            </p:nvCxnSpPr>
            <p:spPr bwMode="auto">
              <a:xfrm>
                <a:off x="5718854" y="4397553"/>
                <a:ext cx="936969" cy="0"/>
              </a:xfrm>
              <a:prstGeom prst="line">
                <a:avLst/>
              </a:prstGeom>
              <a:ln w="19050">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4" name="肘形接點 93"/>
              <p:cNvCxnSpPr/>
              <p:nvPr/>
            </p:nvCxnSpPr>
            <p:spPr bwMode="auto">
              <a:xfrm>
                <a:off x="5718854" y="4397553"/>
                <a:ext cx="931490" cy="914327"/>
              </a:xfrm>
              <a:prstGeom prst="bentConnector3">
                <a:avLst>
                  <a:gd name="adj1" fmla="val 50000"/>
                </a:avLst>
              </a:prstGeom>
              <a:ln w="19050">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grpSp>
          <p:nvGrpSpPr>
            <p:cNvPr id="21514" name="群組 65"/>
            <p:cNvGrpSpPr>
              <a:grpSpLocks/>
            </p:cNvGrpSpPr>
            <p:nvPr/>
          </p:nvGrpSpPr>
          <p:grpSpPr bwMode="auto">
            <a:xfrm>
              <a:off x="2819178" y="2414925"/>
              <a:ext cx="936663" cy="3903350"/>
              <a:chOff x="2819178" y="2414925"/>
              <a:chExt cx="936663" cy="3903350"/>
            </a:xfrm>
          </p:grpSpPr>
          <p:cxnSp>
            <p:nvCxnSpPr>
              <p:cNvPr id="22545" name="直線接點 22544"/>
              <p:cNvCxnSpPr/>
              <p:nvPr/>
            </p:nvCxnSpPr>
            <p:spPr bwMode="auto">
              <a:xfrm>
                <a:off x="2819178" y="4405489"/>
                <a:ext cx="936663" cy="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52" name="肘形接點 22551"/>
              <p:cNvCxnSpPr/>
              <p:nvPr/>
            </p:nvCxnSpPr>
            <p:spPr bwMode="auto">
              <a:xfrm>
                <a:off x="2819178" y="4405489"/>
                <a:ext cx="931901" cy="915915"/>
              </a:xfrm>
              <a:prstGeom prst="bentConnector3">
                <a:avLst>
                  <a:gd name="adj1" fmla="val 50000"/>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肘形接點 71"/>
              <p:cNvCxnSpPr/>
              <p:nvPr/>
            </p:nvCxnSpPr>
            <p:spPr bwMode="auto">
              <a:xfrm flipV="1">
                <a:off x="2819178" y="3491162"/>
                <a:ext cx="933488" cy="912740"/>
              </a:xfrm>
              <a:prstGeom prst="bentConnector3">
                <a:avLst>
                  <a:gd name="adj1" fmla="val 49728"/>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肘形接點 99"/>
              <p:cNvCxnSpPr/>
              <p:nvPr/>
            </p:nvCxnSpPr>
            <p:spPr bwMode="auto">
              <a:xfrm rot="16200000" flipH="1">
                <a:off x="2513693" y="5077714"/>
                <a:ext cx="2011202" cy="469919"/>
              </a:xfrm>
              <a:prstGeom prst="bentConnector3">
                <a:avLst>
                  <a:gd name="adj1" fmla="val 99747"/>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肘形接點 104"/>
              <p:cNvCxnSpPr/>
              <p:nvPr/>
            </p:nvCxnSpPr>
            <p:spPr bwMode="auto">
              <a:xfrm rot="16200000">
                <a:off x="2515280" y="3185565"/>
                <a:ext cx="2011202" cy="469919"/>
              </a:xfrm>
              <a:prstGeom prst="bentConnector3">
                <a:avLst>
                  <a:gd name="adj1" fmla="val 99747"/>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 name="手繪多邊形 10"/>
            <p:cNvSpPr/>
            <p:nvPr/>
          </p:nvSpPr>
          <p:spPr bwMode="auto">
            <a:xfrm>
              <a:off x="1031581" y="4011821"/>
              <a:ext cx="1787597" cy="788925"/>
            </a:xfrm>
            <a:custGeom>
              <a:avLst/>
              <a:gdLst>
                <a:gd name="connsiteX0" fmla="*/ 0 w 1577503"/>
                <a:gd name="connsiteY0" fmla="*/ 78875 h 788751"/>
                <a:gd name="connsiteX1" fmla="*/ 23102 w 1577503"/>
                <a:gd name="connsiteY1" fmla="*/ 23102 h 788751"/>
                <a:gd name="connsiteX2" fmla="*/ 78875 w 1577503"/>
                <a:gd name="connsiteY2" fmla="*/ 0 h 788751"/>
                <a:gd name="connsiteX3" fmla="*/ 1498628 w 1577503"/>
                <a:gd name="connsiteY3" fmla="*/ 0 h 788751"/>
                <a:gd name="connsiteX4" fmla="*/ 1554401 w 1577503"/>
                <a:gd name="connsiteY4" fmla="*/ 23102 h 788751"/>
                <a:gd name="connsiteX5" fmla="*/ 1577503 w 1577503"/>
                <a:gd name="connsiteY5" fmla="*/ 78875 h 788751"/>
                <a:gd name="connsiteX6" fmla="*/ 1577503 w 1577503"/>
                <a:gd name="connsiteY6" fmla="*/ 709876 h 788751"/>
                <a:gd name="connsiteX7" fmla="*/ 1554401 w 1577503"/>
                <a:gd name="connsiteY7" fmla="*/ 765649 h 788751"/>
                <a:gd name="connsiteX8" fmla="*/ 1498628 w 1577503"/>
                <a:gd name="connsiteY8" fmla="*/ 788751 h 788751"/>
                <a:gd name="connsiteX9" fmla="*/ 78875 w 1577503"/>
                <a:gd name="connsiteY9" fmla="*/ 788751 h 788751"/>
                <a:gd name="connsiteX10" fmla="*/ 23102 w 1577503"/>
                <a:gd name="connsiteY10" fmla="*/ 765649 h 788751"/>
                <a:gd name="connsiteX11" fmla="*/ 0 w 1577503"/>
                <a:gd name="connsiteY11" fmla="*/ 709876 h 788751"/>
                <a:gd name="connsiteX12" fmla="*/ 0 w 1577503"/>
                <a:gd name="connsiteY12" fmla="*/ 78875 h 78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503" h="788751">
                  <a:moveTo>
                    <a:pt x="0" y="78875"/>
                  </a:moveTo>
                  <a:cubicBezTo>
                    <a:pt x="0" y="57956"/>
                    <a:pt x="8310" y="37894"/>
                    <a:pt x="23102" y="23102"/>
                  </a:cubicBezTo>
                  <a:cubicBezTo>
                    <a:pt x="37894" y="8310"/>
                    <a:pt x="57956" y="0"/>
                    <a:pt x="78875" y="0"/>
                  </a:cubicBezTo>
                  <a:lnTo>
                    <a:pt x="1498628" y="0"/>
                  </a:lnTo>
                  <a:cubicBezTo>
                    <a:pt x="1519547" y="0"/>
                    <a:pt x="1539609" y="8310"/>
                    <a:pt x="1554401" y="23102"/>
                  </a:cubicBezTo>
                  <a:cubicBezTo>
                    <a:pt x="1569193" y="37894"/>
                    <a:pt x="1577503" y="57956"/>
                    <a:pt x="1577503" y="78875"/>
                  </a:cubicBezTo>
                  <a:lnTo>
                    <a:pt x="1577503" y="709876"/>
                  </a:lnTo>
                  <a:cubicBezTo>
                    <a:pt x="1577503" y="730795"/>
                    <a:pt x="1569193" y="750857"/>
                    <a:pt x="1554401" y="765649"/>
                  </a:cubicBezTo>
                  <a:cubicBezTo>
                    <a:pt x="1539609" y="780441"/>
                    <a:pt x="1519547" y="788751"/>
                    <a:pt x="1498628" y="788751"/>
                  </a:cubicBezTo>
                  <a:lnTo>
                    <a:pt x="78875" y="788751"/>
                  </a:lnTo>
                  <a:cubicBezTo>
                    <a:pt x="57956" y="788751"/>
                    <a:pt x="37894" y="780441"/>
                    <a:pt x="23102" y="765649"/>
                  </a:cubicBezTo>
                  <a:cubicBezTo>
                    <a:pt x="8310" y="750857"/>
                    <a:pt x="0" y="730795"/>
                    <a:pt x="0" y="709876"/>
                  </a:cubicBezTo>
                  <a:lnTo>
                    <a:pt x="0" y="78875"/>
                  </a:lnTo>
                  <a:close/>
                </a:path>
              </a:pathLst>
            </a:custGeom>
            <a:ln/>
          </p:spPr>
          <p:style>
            <a:lnRef idx="3">
              <a:schemeClr val="lt1"/>
            </a:lnRef>
            <a:fillRef idx="1">
              <a:schemeClr val="accent5"/>
            </a:fillRef>
            <a:effectRef idx="1">
              <a:schemeClr val="accent5"/>
            </a:effectRef>
            <a:fontRef idx="minor">
              <a:schemeClr val="lt1"/>
            </a:fontRef>
          </p:style>
          <p:txBody>
            <a:bodyPr lIns="31992" tIns="31992" rIns="31992" bIns="31992" spcCol="1270" anchor="ctr"/>
            <a:lstStyle/>
            <a:p>
              <a:pPr algn="ctr" defTabSz="622300">
                <a:lnSpc>
                  <a:spcPct val="90000"/>
                </a:lnSpc>
                <a:spcAft>
                  <a:spcPct val="35000"/>
                </a:spcAft>
                <a:defRPr/>
              </a:pPr>
              <a:r>
                <a:rPr lang="zh-TW" altLang="en-US" sz="2800" b="1" dirty="0">
                  <a:latin typeface="微軟正黑體" pitchFamily="34" charset="-120"/>
                  <a:ea typeface="微軟正黑體" pitchFamily="34" charset="-120"/>
                </a:rPr>
                <a:t>大學部</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直線接點 68"/>
          <p:cNvCxnSpPr/>
          <p:nvPr/>
        </p:nvCxnSpPr>
        <p:spPr bwMode="auto">
          <a:xfrm flipV="1">
            <a:off x="7010400" y="5381625"/>
            <a:ext cx="0" cy="233363"/>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pic>
        <p:nvPicPr>
          <p:cNvPr id="22531" name="直線接點 5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3" y="4614863"/>
            <a:ext cx="317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直線接點 42"/>
          <p:cNvCxnSpPr>
            <a:stCxn id="25625" idx="3"/>
            <a:endCxn id="25637" idx="1"/>
          </p:cNvCxnSpPr>
          <p:nvPr/>
        </p:nvCxnSpPr>
        <p:spPr bwMode="auto">
          <a:xfrm flipV="1">
            <a:off x="4632722" y="4669631"/>
            <a:ext cx="206771" cy="4762"/>
          </a:xfrm>
          <a:prstGeom prst="line">
            <a:avLst/>
          </a:prstGeom>
          <a:solidFill>
            <a:schemeClr val="accent1"/>
          </a:solidFill>
          <a:ln w="9525" cap="flat" cmpd="sng" algn="ctr">
            <a:solidFill>
              <a:schemeClr val="tx1"/>
            </a:solidFill>
            <a:prstDash val="solid"/>
            <a:round/>
            <a:headEnd type="none" w="med" len="med"/>
            <a:tailEnd type="none" w="med" len="med"/>
          </a:ln>
          <a:effectLst>
            <a:glow rad="63500">
              <a:schemeClr val="accent1">
                <a:satMod val="175000"/>
                <a:alpha val="40000"/>
              </a:schemeClr>
            </a:glow>
          </a:effectLst>
        </p:spPr>
      </p:cxnSp>
      <p:pic>
        <p:nvPicPr>
          <p:cNvPr id="22533" name="直線接點 4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616450"/>
            <a:ext cx="27463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直線接點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025" y="3206750"/>
            <a:ext cx="5572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直線接點 4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313" y="3225800"/>
            <a:ext cx="457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直線接點 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313" y="3884613"/>
            <a:ext cx="3111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標題 1"/>
          <p:cNvSpPr>
            <a:spLocks noGrp="1"/>
          </p:cNvSpPr>
          <p:nvPr>
            <p:ph type="title"/>
          </p:nvPr>
        </p:nvSpPr>
        <p:spPr/>
        <p:txBody>
          <a:bodyPr/>
          <a:lstStyle/>
          <a:p>
            <a:r>
              <a:rPr lang="zh-TW" altLang="en-US" dirty="0" smtClean="0">
                <a:latin typeface="微軟正黑體" pitchFamily="34" charset="-120"/>
                <a:ea typeface="微軟正黑體" pitchFamily="34" charset="-120"/>
              </a:rPr>
              <a:t>課程設計 </a:t>
            </a:r>
            <a:r>
              <a:rPr lang="en-US" altLang="zh-TW" dirty="0" smtClean="0">
                <a:latin typeface="微軟正黑體" pitchFamily="34" charset="-120"/>
                <a:ea typeface="微軟正黑體" pitchFamily="34" charset="-120"/>
              </a:rPr>
              <a:t>(2/6)</a:t>
            </a:r>
            <a:endParaRPr lang="zh-TW" altLang="en-US" dirty="0" smtClean="0">
              <a:ea typeface="新細明體" charset="-120"/>
            </a:endParaRPr>
          </a:p>
        </p:txBody>
      </p:sp>
      <p:sp>
        <p:nvSpPr>
          <p:cNvPr id="2" name="矩形 19"/>
          <p:cNvSpPr>
            <a:spLocks noChangeArrowheads="1"/>
          </p:cNvSpPr>
          <p:nvPr/>
        </p:nvSpPr>
        <p:spPr bwMode="auto">
          <a:xfrm>
            <a:off x="230188" y="3054350"/>
            <a:ext cx="1076325" cy="5000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en-US" altLang="zh-TW" sz="1300" b="1" dirty="0">
                <a:solidFill>
                  <a:schemeClr val="bg1"/>
                </a:solidFill>
                <a:latin typeface="微軟正黑體" pitchFamily="34" charset="-120"/>
                <a:ea typeface="微軟正黑體" pitchFamily="34" charset="-120"/>
              </a:rPr>
              <a:t>Java</a:t>
            </a:r>
            <a:r>
              <a:rPr kumimoji="0" lang="zh-TW" altLang="en-US" sz="1300" b="1" dirty="0">
                <a:solidFill>
                  <a:schemeClr val="bg1"/>
                </a:solidFill>
                <a:latin typeface="微軟正黑體" pitchFamily="34" charset="-120"/>
                <a:ea typeface="微軟正黑體" pitchFamily="34" charset="-120"/>
              </a:rPr>
              <a:t>程式設計 </a:t>
            </a: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3" name="矩形 20"/>
          <p:cNvSpPr>
            <a:spLocks noChangeArrowheads="1"/>
          </p:cNvSpPr>
          <p:nvPr/>
        </p:nvSpPr>
        <p:spPr bwMode="auto">
          <a:xfrm>
            <a:off x="228600" y="4430713"/>
            <a:ext cx="1077913" cy="500062"/>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會計學</a:t>
            </a:r>
            <a:r>
              <a:rPr kumimoji="0" lang="en-US" altLang="zh-TW" sz="1300" b="1" dirty="0">
                <a:solidFill>
                  <a:schemeClr val="bg1"/>
                </a:solidFill>
                <a:latin typeface="微軟正黑體" pitchFamily="34" charset="-120"/>
                <a:ea typeface="微軟正黑體" pitchFamily="34" charset="-120"/>
              </a:rPr>
              <a:t>I </a:t>
            </a:r>
          </a:p>
          <a:p>
            <a:pPr>
              <a:defRPr/>
            </a:pP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endParaRPr kumimoji="0" lang="en-US" altLang="zh-TW" sz="1300" b="1" dirty="0">
              <a:solidFill>
                <a:schemeClr val="bg1"/>
              </a:solidFill>
              <a:latin typeface="微軟正黑體" pitchFamily="34" charset="-120"/>
              <a:ea typeface="微軟正黑體" pitchFamily="34" charset="-120"/>
            </a:endParaRPr>
          </a:p>
          <a:p>
            <a:pPr>
              <a:defRPr/>
            </a:pPr>
            <a:endParaRPr kumimoji="0" lang="zh-TW" altLang="en-US" dirty="0">
              <a:solidFill>
                <a:schemeClr val="accent6">
                  <a:lumMod val="40000"/>
                  <a:lumOff val="60000"/>
                </a:schemeClr>
              </a:solidFill>
              <a:latin typeface="Arial" pitchFamily="34" charset="0"/>
            </a:endParaRPr>
          </a:p>
        </p:txBody>
      </p:sp>
      <p:sp>
        <p:nvSpPr>
          <p:cNvPr id="4" name="矩形 21"/>
          <p:cNvSpPr>
            <a:spLocks noChangeArrowheads="1"/>
          </p:cNvSpPr>
          <p:nvPr/>
        </p:nvSpPr>
        <p:spPr bwMode="auto">
          <a:xfrm>
            <a:off x="228600" y="5138738"/>
            <a:ext cx="1077913" cy="500062"/>
          </a:xfrm>
          <a:prstGeom prst="rect">
            <a:avLst/>
          </a:prstGeom>
          <a:solidFill>
            <a:schemeClr val="accent6">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管理學</a:t>
            </a:r>
            <a:endParaRPr kumimoji="0" lang="en-US" altLang="zh-TW" sz="1300" b="1" dirty="0">
              <a:solidFill>
                <a:schemeClr val="bg1"/>
              </a:solidFill>
              <a:latin typeface="微軟正黑體" pitchFamily="34" charset="-120"/>
              <a:ea typeface="微軟正黑體" pitchFamily="34" charset="-120"/>
            </a:endParaRPr>
          </a:p>
          <a:p>
            <a:pPr>
              <a:defRPr/>
            </a:pP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25613" name="矩形 22"/>
          <p:cNvSpPr>
            <a:spLocks noChangeArrowheads="1"/>
          </p:cNvSpPr>
          <p:nvPr/>
        </p:nvSpPr>
        <p:spPr bwMode="auto">
          <a:xfrm>
            <a:off x="230188" y="3702050"/>
            <a:ext cx="1104900" cy="500063"/>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smtClean="0">
                <a:solidFill>
                  <a:schemeClr val="bg1"/>
                </a:solidFill>
                <a:latin typeface="微軟正黑體" pitchFamily="34" charset="-120"/>
                <a:ea typeface="微軟正黑體" pitchFamily="34" charset="-120"/>
              </a:rPr>
              <a:t>商用數學</a:t>
            </a:r>
            <a:r>
              <a:rPr kumimoji="0" lang="en-US" altLang="zh-TW" sz="1300" b="1" dirty="0" smtClean="0">
                <a:solidFill>
                  <a:schemeClr val="bg1"/>
                </a:solidFill>
                <a:latin typeface="微軟正黑體" pitchFamily="34" charset="-120"/>
                <a:ea typeface="微軟正黑體" pitchFamily="34" charset="-120"/>
              </a:rPr>
              <a:t> </a:t>
            </a:r>
            <a:r>
              <a:rPr kumimoji="0" lang="en-US" altLang="zh-TW" sz="1300" b="1" dirty="0">
                <a:solidFill>
                  <a:schemeClr val="bg1"/>
                </a:solidFill>
                <a:latin typeface="微軟正黑體" pitchFamily="34" charset="-120"/>
                <a:ea typeface="微軟正黑體" pitchFamily="34" charset="-120"/>
              </a:rPr>
              <a:t/>
            </a:r>
            <a:br>
              <a:rPr kumimoji="0" lang="en-US" altLang="zh-TW" sz="1300" b="1" dirty="0">
                <a:solidFill>
                  <a:schemeClr val="bg1"/>
                </a:solidFill>
                <a:latin typeface="微軟正黑體" pitchFamily="34" charset="-120"/>
                <a:ea typeface="微軟正黑體" pitchFamily="34" charset="-120"/>
              </a:rPr>
            </a:b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25614" name="矩形 23"/>
          <p:cNvSpPr>
            <a:spLocks noChangeArrowheads="1"/>
          </p:cNvSpPr>
          <p:nvPr/>
        </p:nvSpPr>
        <p:spPr bwMode="auto">
          <a:xfrm>
            <a:off x="1447800" y="3048000"/>
            <a:ext cx="1004888" cy="5000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en-US" altLang="zh-TW" sz="1300" b="1" dirty="0">
                <a:solidFill>
                  <a:schemeClr val="bg1"/>
                </a:solidFill>
                <a:latin typeface="微軟正黑體" pitchFamily="34" charset="-120"/>
                <a:ea typeface="微軟正黑體" pitchFamily="34" charset="-120"/>
              </a:rPr>
              <a:t>NET</a:t>
            </a:r>
            <a:r>
              <a:rPr kumimoji="0" lang="zh-TW" altLang="en-US" sz="1300" b="1" dirty="0">
                <a:solidFill>
                  <a:schemeClr val="bg1"/>
                </a:solidFill>
                <a:latin typeface="微軟正黑體" pitchFamily="34" charset="-120"/>
                <a:ea typeface="微軟正黑體" pitchFamily="34" charset="-120"/>
              </a:rPr>
              <a:t>程式設計</a:t>
            </a:r>
            <a:r>
              <a:rPr kumimoji="0" lang="en-US" altLang="zh-TW" sz="1300" b="1" dirty="0">
                <a:solidFill>
                  <a:schemeClr val="bg1"/>
                </a:solidFill>
                <a:latin typeface="微軟正黑體" pitchFamily="34" charset="-120"/>
                <a:ea typeface="微軟正黑體" pitchFamily="34" charset="-120"/>
              </a:rPr>
              <a:t>  3</a:t>
            </a:r>
            <a:r>
              <a:rPr kumimoji="0" lang="zh-TW" altLang="en-US" sz="1300" b="1" dirty="0">
                <a:solidFill>
                  <a:schemeClr val="bg1"/>
                </a:solidFill>
                <a:latin typeface="微軟正黑體" pitchFamily="34" charset="-120"/>
                <a:ea typeface="微軟正黑體" pitchFamily="34" charset="-120"/>
              </a:rPr>
              <a:t>學分</a:t>
            </a:r>
          </a:p>
        </p:txBody>
      </p:sp>
      <p:sp>
        <p:nvSpPr>
          <p:cNvPr id="25616" name="矩形 26"/>
          <p:cNvSpPr>
            <a:spLocks noChangeArrowheads="1"/>
          </p:cNvSpPr>
          <p:nvPr/>
        </p:nvSpPr>
        <p:spPr bwMode="auto">
          <a:xfrm>
            <a:off x="1447800" y="5122863"/>
            <a:ext cx="1003300" cy="500062"/>
          </a:xfrm>
          <a:prstGeom prst="rect">
            <a:avLst/>
          </a:prstGeom>
          <a:solidFill>
            <a:schemeClr val="accent6">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企業概論</a:t>
            </a:r>
            <a:endParaRPr kumimoji="0" lang="en-US" altLang="zh-TW" sz="1300" b="1" dirty="0">
              <a:solidFill>
                <a:schemeClr val="bg1"/>
              </a:solidFill>
              <a:latin typeface="微軟正黑體" pitchFamily="34" charset="-120"/>
              <a:ea typeface="微軟正黑體" pitchFamily="34" charset="-120"/>
            </a:endParaRPr>
          </a:p>
          <a:p>
            <a:pPr>
              <a:defRPr/>
            </a:pPr>
            <a:r>
              <a:rPr kumimoji="0" lang="en-US" altLang="zh-TW" sz="1300" b="1" dirty="0">
                <a:solidFill>
                  <a:schemeClr val="bg1"/>
                </a:solidFill>
                <a:latin typeface="微軟正黑體" pitchFamily="34" charset="-120"/>
                <a:ea typeface="微軟正黑體" pitchFamily="34" charset="-120"/>
              </a:rPr>
              <a:t>2</a:t>
            </a:r>
            <a:r>
              <a:rPr kumimoji="0" lang="zh-TW" altLang="en-US" sz="1300" b="1" dirty="0">
                <a:solidFill>
                  <a:schemeClr val="bg1"/>
                </a:solidFill>
                <a:latin typeface="微軟正黑體" pitchFamily="34" charset="-120"/>
                <a:ea typeface="微軟正黑體" pitchFamily="34" charset="-120"/>
              </a:rPr>
              <a:t>學分</a:t>
            </a:r>
          </a:p>
        </p:txBody>
      </p:sp>
      <p:sp>
        <p:nvSpPr>
          <p:cNvPr id="25617" name="矩形 27"/>
          <p:cNvSpPr>
            <a:spLocks noChangeArrowheads="1"/>
          </p:cNvSpPr>
          <p:nvPr/>
        </p:nvSpPr>
        <p:spPr bwMode="auto">
          <a:xfrm>
            <a:off x="1447800" y="3722688"/>
            <a:ext cx="1003300" cy="500062"/>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管理</a:t>
            </a:r>
            <a:r>
              <a:rPr kumimoji="0" lang="zh-TW" altLang="en-US" sz="1300" b="1" dirty="0" smtClean="0">
                <a:solidFill>
                  <a:schemeClr val="bg1"/>
                </a:solidFill>
                <a:latin typeface="微軟正黑體" pitchFamily="34" charset="-120"/>
                <a:ea typeface="微軟正黑體" pitchFamily="34" charset="-120"/>
              </a:rPr>
              <a:t>數學</a:t>
            </a:r>
            <a:endParaRPr kumimoji="0" lang="en-US" altLang="zh-TW" sz="1300" b="1" dirty="0" smtClean="0">
              <a:solidFill>
                <a:schemeClr val="bg1"/>
              </a:solidFill>
              <a:latin typeface="微軟正黑體" pitchFamily="34" charset="-120"/>
              <a:ea typeface="微軟正黑體" pitchFamily="34" charset="-120"/>
            </a:endParaRPr>
          </a:p>
          <a:p>
            <a:pPr>
              <a:defRPr/>
            </a:pPr>
            <a:r>
              <a:rPr kumimoji="0" lang="en-US" altLang="zh-TW" sz="1300" b="1" dirty="0" smtClean="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a:p>
            <a:pPr>
              <a:defRPr/>
            </a:pPr>
            <a:endParaRPr kumimoji="0" lang="zh-TW" altLang="en-US" dirty="0">
              <a:solidFill>
                <a:schemeClr val="accent6">
                  <a:lumMod val="40000"/>
                  <a:lumOff val="60000"/>
                </a:schemeClr>
              </a:solidFill>
              <a:latin typeface="Arial" pitchFamily="34" charset="0"/>
            </a:endParaRPr>
          </a:p>
        </p:txBody>
      </p:sp>
      <p:sp>
        <p:nvSpPr>
          <p:cNvPr id="25618" name="矩形 32"/>
          <p:cNvSpPr>
            <a:spLocks noChangeArrowheads="1"/>
          </p:cNvSpPr>
          <p:nvPr/>
        </p:nvSpPr>
        <p:spPr bwMode="auto">
          <a:xfrm>
            <a:off x="2613025" y="3038475"/>
            <a:ext cx="938213" cy="500063"/>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經濟學</a:t>
            </a:r>
            <a:r>
              <a:rPr kumimoji="0" lang="en-US" altLang="zh-TW" sz="1300" b="1" dirty="0">
                <a:solidFill>
                  <a:schemeClr val="bg1"/>
                </a:solidFill>
                <a:latin typeface="微軟正黑體" pitchFamily="34" charset="-120"/>
                <a:ea typeface="微軟正黑體" pitchFamily="34" charset="-120"/>
              </a:rPr>
              <a:t>I</a:t>
            </a:r>
          </a:p>
          <a:p>
            <a:pPr>
              <a:defRPr/>
            </a:pP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25619" name="矩形 33"/>
          <p:cNvSpPr>
            <a:spLocks noChangeArrowheads="1"/>
          </p:cNvSpPr>
          <p:nvPr/>
        </p:nvSpPr>
        <p:spPr bwMode="auto">
          <a:xfrm>
            <a:off x="2590800" y="3722688"/>
            <a:ext cx="960438" cy="500062"/>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統計學</a:t>
            </a:r>
            <a:r>
              <a:rPr kumimoji="0" lang="en-US" altLang="zh-TW" sz="1300" b="1" dirty="0">
                <a:solidFill>
                  <a:schemeClr val="bg1"/>
                </a:solidFill>
                <a:latin typeface="微軟正黑體" pitchFamily="34" charset="-120"/>
                <a:ea typeface="微軟正黑體" pitchFamily="34" charset="-120"/>
              </a:rPr>
              <a:t>I </a:t>
            </a:r>
          </a:p>
          <a:p>
            <a:pPr>
              <a:defRPr/>
            </a:pP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25620" name="矩形 34"/>
          <p:cNvSpPr>
            <a:spLocks noChangeArrowheads="1"/>
          </p:cNvSpPr>
          <p:nvPr/>
        </p:nvSpPr>
        <p:spPr bwMode="auto">
          <a:xfrm>
            <a:off x="2590800" y="5119688"/>
            <a:ext cx="938213" cy="50006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資料結構</a:t>
            </a:r>
            <a:endParaRPr kumimoji="0" lang="en-US" altLang="zh-TW" sz="1300" b="1" dirty="0">
              <a:solidFill>
                <a:schemeClr val="bg1"/>
              </a:solidFill>
              <a:latin typeface="微軟正黑體" pitchFamily="34" charset="-120"/>
              <a:ea typeface="微軟正黑體" pitchFamily="34" charset="-120"/>
            </a:endParaRPr>
          </a:p>
          <a:p>
            <a:pPr>
              <a:defRPr/>
            </a:pP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25621" name="矩形 35"/>
          <p:cNvSpPr>
            <a:spLocks noChangeArrowheads="1"/>
          </p:cNvSpPr>
          <p:nvPr/>
        </p:nvSpPr>
        <p:spPr bwMode="auto">
          <a:xfrm>
            <a:off x="2590800" y="4430713"/>
            <a:ext cx="960438" cy="500062"/>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實用英文</a:t>
            </a:r>
            <a:r>
              <a:rPr kumimoji="0" lang="en-US" altLang="zh-TW" sz="1300" b="1" dirty="0">
                <a:solidFill>
                  <a:schemeClr val="bg1"/>
                </a:solidFill>
                <a:latin typeface="微軟正黑體" pitchFamily="34" charset="-120"/>
                <a:ea typeface="微軟正黑體" pitchFamily="34" charset="-120"/>
              </a:rPr>
              <a:t>I 1</a:t>
            </a:r>
            <a:r>
              <a:rPr kumimoji="0" lang="zh-TW" altLang="en-US" sz="1300" b="1" dirty="0">
                <a:solidFill>
                  <a:schemeClr val="bg1"/>
                </a:solidFill>
                <a:latin typeface="微軟正黑體" pitchFamily="34" charset="-120"/>
                <a:ea typeface="微軟正黑體" pitchFamily="34" charset="-120"/>
              </a:rPr>
              <a:t>學分</a:t>
            </a:r>
          </a:p>
        </p:txBody>
      </p:sp>
      <p:sp>
        <p:nvSpPr>
          <p:cNvPr id="25624" name="矩形 38"/>
          <p:cNvSpPr>
            <a:spLocks noChangeArrowheads="1"/>
          </p:cNvSpPr>
          <p:nvPr/>
        </p:nvSpPr>
        <p:spPr bwMode="auto">
          <a:xfrm>
            <a:off x="3673475" y="5138738"/>
            <a:ext cx="1039813" cy="50006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資料庫管理</a:t>
            </a: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25625" name="矩形 39"/>
          <p:cNvSpPr>
            <a:spLocks noChangeArrowheads="1"/>
          </p:cNvSpPr>
          <p:nvPr/>
        </p:nvSpPr>
        <p:spPr bwMode="auto">
          <a:xfrm>
            <a:off x="3644900" y="4424363"/>
            <a:ext cx="987425" cy="500062"/>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實用英文</a:t>
            </a:r>
            <a:r>
              <a:rPr kumimoji="0" lang="en-US" altLang="zh-TW" sz="1300" b="1" dirty="0">
                <a:solidFill>
                  <a:schemeClr val="bg1"/>
                </a:solidFill>
                <a:latin typeface="微軟正黑體" pitchFamily="34" charset="-120"/>
                <a:ea typeface="微軟正黑體" pitchFamily="34" charset="-120"/>
              </a:rPr>
              <a:t>II 1</a:t>
            </a:r>
            <a:r>
              <a:rPr kumimoji="0" lang="zh-TW" altLang="en-US" sz="1300" b="1" dirty="0">
                <a:solidFill>
                  <a:schemeClr val="bg1"/>
                </a:solidFill>
                <a:latin typeface="微軟正黑體" pitchFamily="34" charset="-120"/>
                <a:ea typeface="微軟正黑體" pitchFamily="34" charset="-120"/>
              </a:rPr>
              <a:t>學分</a:t>
            </a:r>
          </a:p>
        </p:txBody>
      </p:sp>
      <p:sp>
        <p:nvSpPr>
          <p:cNvPr id="25632" name="矩形 57"/>
          <p:cNvSpPr>
            <a:spLocks noChangeArrowheads="1"/>
          </p:cNvSpPr>
          <p:nvPr/>
        </p:nvSpPr>
        <p:spPr bwMode="auto">
          <a:xfrm>
            <a:off x="2590800" y="5867400"/>
            <a:ext cx="1087438" cy="5000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多媒體程式設計</a:t>
            </a: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25633" name="矩形 58"/>
          <p:cNvSpPr>
            <a:spLocks noChangeArrowheads="1"/>
          </p:cNvSpPr>
          <p:nvPr/>
        </p:nvSpPr>
        <p:spPr bwMode="auto">
          <a:xfrm>
            <a:off x="7010400" y="5775325"/>
            <a:ext cx="1028700" cy="719138"/>
          </a:xfrm>
          <a:prstGeom prst="rect">
            <a:avLst/>
          </a:prstGeom>
          <a:solidFill>
            <a:schemeClr val="accent6">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人力資源</a:t>
            </a:r>
            <a:r>
              <a:rPr kumimoji="0" lang="zh-TW" altLang="en-US" sz="1300" b="1" dirty="0" smtClean="0">
                <a:solidFill>
                  <a:schemeClr val="bg1"/>
                </a:solidFill>
                <a:latin typeface="微軟正黑體" pitchFamily="34" charset="-120"/>
                <a:ea typeface="微軟正黑體" pitchFamily="34" charset="-120"/>
              </a:rPr>
              <a:t>管理</a:t>
            </a:r>
            <a:r>
              <a:rPr kumimoji="0" lang="zh-TW" altLang="en-US" sz="1300" b="1" dirty="0">
                <a:solidFill>
                  <a:schemeClr val="bg1"/>
                </a:solidFill>
                <a:latin typeface="微軟正黑體" pitchFamily="34" charset="-120"/>
                <a:ea typeface="微軟正黑體" pitchFamily="34" charset="-120"/>
              </a:rPr>
              <a:t>資訊系統 </a:t>
            </a:r>
            <a:r>
              <a:rPr kumimoji="0" lang="en-US" altLang="zh-TW" sz="1300" b="1" dirty="0" smtClean="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25634" name="矩形 59"/>
          <p:cNvSpPr>
            <a:spLocks noChangeArrowheads="1"/>
          </p:cNvSpPr>
          <p:nvPr/>
        </p:nvSpPr>
        <p:spPr bwMode="auto">
          <a:xfrm>
            <a:off x="5895975" y="3054350"/>
            <a:ext cx="1295400" cy="5000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資訊管理專題</a:t>
            </a:r>
            <a:r>
              <a:rPr kumimoji="0" lang="en-US" altLang="zh-TW" sz="1300" b="1" dirty="0">
                <a:solidFill>
                  <a:schemeClr val="bg1"/>
                </a:solidFill>
                <a:latin typeface="微軟正黑體" pitchFamily="34" charset="-120"/>
                <a:ea typeface="微軟正黑體" pitchFamily="34" charset="-120"/>
              </a:rPr>
              <a:t>I 2</a:t>
            </a:r>
            <a:r>
              <a:rPr kumimoji="0" lang="zh-TW" altLang="en-US" sz="1300" b="1" dirty="0">
                <a:solidFill>
                  <a:schemeClr val="bg1"/>
                </a:solidFill>
                <a:latin typeface="微軟正黑體" pitchFamily="34" charset="-120"/>
                <a:ea typeface="微軟正黑體" pitchFamily="34" charset="-120"/>
              </a:rPr>
              <a:t>學分</a:t>
            </a:r>
          </a:p>
        </p:txBody>
      </p:sp>
      <p:sp>
        <p:nvSpPr>
          <p:cNvPr id="25635" name="矩形 60"/>
          <p:cNvSpPr>
            <a:spLocks noChangeArrowheads="1"/>
          </p:cNvSpPr>
          <p:nvPr/>
        </p:nvSpPr>
        <p:spPr bwMode="auto">
          <a:xfrm>
            <a:off x="4838700" y="3716338"/>
            <a:ext cx="984250" cy="50006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系統分析設計</a:t>
            </a: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25636" name="矩形 61"/>
          <p:cNvSpPr>
            <a:spLocks noChangeArrowheads="1"/>
          </p:cNvSpPr>
          <p:nvPr/>
        </p:nvSpPr>
        <p:spPr bwMode="auto">
          <a:xfrm>
            <a:off x="4879975" y="5743575"/>
            <a:ext cx="939800" cy="750888"/>
          </a:xfrm>
          <a:prstGeom prst="rect">
            <a:avLst/>
          </a:prstGeom>
          <a:solidFill>
            <a:schemeClr val="accent6">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生產</a:t>
            </a:r>
            <a:r>
              <a:rPr kumimoji="0" lang="zh-TW" altLang="en-US" sz="1300" b="1" dirty="0" smtClean="0">
                <a:solidFill>
                  <a:schemeClr val="bg1"/>
                </a:solidFill>
                <a:latin typeface="微軟正黑體" pitchFamily="34" charset="-120"/>
                <a:ea typeface="微軟正黑體" pitchFamily="34" charset="-120"/>
              </a:rPr>
              <a:t>管理</a:t>
            </a:r>
            <a:endParaRPr kumimoji="0" lang="en-US" altLang="zh-TW" sz="1300" b="1" dirty="0" smtClean="0">
              <a:solidFill>
                <a:schemeClr val="bg1"/>
              </a:solidFill>
              <a:latin typeface="微軟正黑體" pitchFamily="34" charset="-120"/>
              <a:ea typeface="微軟正黑體" pitchFamily="34" charset="-120"/>
            </a:endParaRPr>
          </a:p>
          <a:p>
            <a:pPr>
              <a:defRPr/>
            </a:pPr>
            <a:r>
              <a:rPr kumimoji="0" lang="zh-TW" altLang="en-US" sz="1300" b="1" dirty="0">
                <a:solidFill>
                  <a:schemeClr val="bg1"/>
                </a:solidFill>
                <a:latin typeface="微軟正黑體" pitchFamily="34" charset="-120"/>
                <a:ea typeface="微軟正黑體" pitchFamily="34" charset="-120"/>
              </a:rPr>
              <a:t>資訊系統</a:t>
            </a:r>
            <a:r>
              <a:rPr kumimoji="0" lang="zh-TW" altLang="en-US" sz="1300" b="1" dirty="0" smtClean="0">
                <a:solidFill>
                  <a:schemeClr val="bg1"/>
                </a:solidFill>
                <a:latin typeface="微軟正黑體" pitchFamily="34" charset="-120"/>
                <a:ea typeface="微軟正黑體" pitchFamily="34" charset="-120"/>
              </a:rPr>
              <a:t> </a:t>
            </a:r>
            <a:endParaRPr kumimoji="0" lang="en-US" altLang="zh-TW" sz="1300" b="1" dirty="0">
              <a:solidFill>
                <a:schemeClr val="bg1"/>
              </a:solidFill>
              <a:latin typeface="微軟正黑體" pitchFamily="34" charset="-120"/>
              <a:ea typeface="微軟正黑體" pitchFamily="34" charset="-120"/>
            </a:endParaRPr>
          </a:p>
          <a:p>
            <a:pPr>
              <a:defRPr/>
            </a:pP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25637" name="矩形 62"/>
          <p:cNvSpPr>
            <a:spLocks noChangeArrowheads="1"/>
          </p:cNvSpPr>
          <p:nvPr/>
        </p:nvSpPr>
        <p:spPr bwMode="auto">
          <a:xfrm>
            <a:off x="4838700" y="4419600"/>
            <a:ext cx="938213" cy="500063"/>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實用英文</a:t>
            </a:r>
            <a:r>
              <a:rPr kumimoji="0" lang="en-US" altLang="zh-TW" sz="1300" b="1" dirty="0">
                <a:solidFill>
                  <a:schemeClr val="bg1"/>
                </a:solidFill>
                <a:latin typeface="微軟正黑體" pitchFamily="34" charset="-120"/>
                <a:ea typeface="微軟正黑體" pitchFamily="34" charset="-120"/>
              </a:rPr>
              <a:t>III 1</a:t>
            </a:r>
            <a:r>
              <a:rPr kumimoji="0" lang="zh-TW" altLang="en-US" sz="1300" b="1" dirty="0">
                <a:solidFill>
                  <a:schemeClr val="bg1"/>
                </a:solidFill>
                <a:latin typeface="微軟正黑體" pitchFamily="34" charset="-120"/>
                <a:ea typeface="微軟正黑體" pitchFamily="34" charset="-120"/>
              </a:rPr>
              <a:t>學分</a:t>
            </a:r>
          </a:p>
        </p:txBody>
      </p:sp>
      <p:sp>
        <p:nvSpPr>
          <p:cNvPr id="25638" name="矩形 63"/>
          <p:cNvSpPr>
            <a:spLocks noChangeArrowheads="1"/>
          </p:cNvSpPr>
          <p:nvPr/>
        </p:nvSpPr>
        <p:spPr bwMode="auto">
          <a:xfrm>
            <a:off x="4832350" y="3049588"/>
            <a:ext cx="939800" cy="501650"/>
          </a:xfrm>
          <a:prstGeom prst="rect">
            <a:avLst/>
          </a:prstGeom>
          <a:solidFill>
            <a:schemeClr val="accent6">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資訊管理</a:t>
            </a:r>
            <a:r>
              <a:rPr kumimoji="0" lang="en-US" altLang="zh-TW" sz="1300" b="1" dirty="0">
                <a:solidFill>
                  <a:schemeClr val="bg1"/>
                </a:solidFill>
                <a:latin typeface="微軟正黑體" pitchFamily="34" charset="-120"/>
                <a:ea typeface="微軟正黑體" pitchFamily="34" charset="-120"/>
              </a:rPr>
              <a:t> </a:t>
            </a:r>
          </a:p>
          <a:p>
            <a:pPr>
              <a:defRPr/>
            </a:pP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25639" name="矩形 64"/>
          <p:cNvSpPr>
            <a:spLocks noChangeArrowheads="1"/>
          </p:cNvSpPr>
          <p:nvPr/>
        </p:nvSpPr>
        <p:spPr bwMode="auto">
          <a:xfrm>
            <a:off x="5918200" y="3722688"/>
            <a:ext cx="1244600" cy="50006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軟體專案管理</a:t>
            </a: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25640" name="矩形 65"/>
          <p:cNvSpPr>
            <a:spLocks noChangeArrowheads="1"/>
          </p:cNvSpPr>
          <p:nvPr/>
        </p:nvSpPr>
        <p:spPr bwMode="auto">
          <a:xfrm>
            <a:off x="5943600" y="4425950"/>
            <a:ext cx="939800" cy="500063"/>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實用英文</a:t>
            </a:r>
            <a:r>
              <a:rPr kumimoji="0" lang="en-US" altLang="zh-TW" sz="1300" b="1" dirty="0">
                <a:solidFill>
                  <a:schemeClr val="bg1"/>
                </a:solidFill>
                <a:latin typeface="微軟正黑體" pitchFamily="34" charset="-120"/>
                <a:ea typeface="微軟正黑體" pitchFamily="34" charset="-120"/>
              </a:rPr>
              <a:t>IV 1</a:t>
            </a:r>
            <a:r>
              <a:rPr kumimoji="0" lang="zh-TW" altLang="en-US" sz="1300" b="1" dirty="0">
                <a:solidFill>
                  <a:schemeClr val="bg1"/>
                </a:solidFill>
                <a:latin typeface="微軟正黑體" pitchFamily="34" charset="-120"/>
                <a:ea typeface="微軟正黑體" pitchFamily="34" charset="-120"/>
              </a:rPr>
              <a:t>學分</a:t>
            </a:r>
          </a:p>
        </p:txBody>
      </p:sp>
      <p:sp>
        <p:nvSpPr>
          <p:cNvPr id="51" name="矩形 36"/>
          <p:cNvSpPr>
            <a:spLocks noChangeArrowheads="1"/>
          </p:cNvSpPr>
          <p:nvPr/>
        </p:nvSpPr>
        <p:spPr bwMode="auto">
          <a:xfrm>
            <a:off x="7443788" y="3733800"/>
            <a:ext cx="1090612" cy="500063"/>
          </a:xfrm>
          <a:prstGeom prst="rect">
            <a:avLst/>
          </a:prstGeom>
          <a:solidFill>
            <a:schemeClr val="accent6">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資訊與法律 </a:t>
            </a:r>
            <a:r>
              <a:rPr kumimoji="0" lang="en-US" altLang="zh-TW" sz="1300" b="1" dirty="0">
                <a:solidFill>
                  <a:schemeClr val="bg1"/>
                </a:solidFill>
                <a:latin typeface="微軟正黑體" pitchFamily="34" charset="-120"/>
                <a:ea typeface="微軟正黑體" pitchFamily="34" charset="-120"/>
              </a:rPr>
              <a:t>2</a:t>
            </a:r>
            <a:r>
              <a:rPr kumimoji="0" lang="zh-TW" altLang="en-US" sz="1300" b="1" dirty="0">
                <a:solidFill>
                  <a:schemeClr val="bg1"/>
                </a:solidFill>
                <a:latin typeface="微軟正黑體" pitchFamily="34" charset="-120"/>
                <a:ea typeface="微軟正黑體" pitchFamily="34" charset="-120"/>
              </a:rPr>
              <a:t>學分</a:t>
            </a:r>
          </a:p>
        </p:txBody>
      </p:sp>
      <p:sp>
        <p:nvSpPr>
          <p:cNvPr id="52" name="矩形 37"/>
          <p:cNvSpPr>
            <a:spLocks noChangeArrowheads="1"/>
          </p:cNvSpPr>
          <p:nvPr/>
        </p:nvSpPr>
        <p:spPr bwMode="auto">
          <a:xfrm>
            <a:off x="7391400" y="3054350"/>
            <a:ext cx="1295400" cy="5000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資管管理專題</a:t>
            </a:r>
            <a:r>
              <a:rPr kumimoji="0" lang="en-US" altLang="zh-TW" sz="1300" b="1" dirty="0">
                <a:solidFill>
                  <a:schemeClr val="bg1"/>
                </a:solidFill>
                <a:latin typeface="微軟正黑體" pitchFamily="34" charset="-120"/>
                <a:ea typeface="微軟正黑體" pitchFamily="34" charset="-120"/>
              </a:rPr>
              <a:t>II</a:t>
            </a:r>
            <a:r>
              <a:rPr kumimoji="0" lang="zh-TW" altLang="en-US" sz="1300" b="1" dirty="0">
                <a:solidFill>
                  <a:schemeClr val="bg1"/>
                </a:solidFill>
                <a:latin typeface="微軟正黑體" pitchFamily="34" charset="-120"/>
                <a:ea typeface="微軟正黑體" pitchFamily="34" charset="-120"/>
              </a:rPr>
              <a:t> </a:t>
            </a:r>
            <a:r>
              <a:rPr kumimoji="0" lang="en-US" altLang="zh-TW" sz="1300" b="1" dirty="0">
                <a:solidFill>
                  <a:schemeClr val="bg1"/>
                </a:solidFill>
                <a:latin typeface="微軟正黑體" pitchFamily="34" charset="-120"/>
                <a:ea typeface="微軟正黑體" pitchFamily="34" charset="-120"/>
              </a:rPr>
              <a:t>2</a:t>
            </a:r>
            <a:r>
              <a:rPr kumimoji="0" lang="zh-TW" altLang="en-US" sz="1300" b="1" dirty="0">
                <a:solidFill>
                  <a:schemeClr val="bg1"/>
                </a:solidFill>
                <a:latin typeface="微軟正黑體" pitchFamily="34" charset="-120"/>
                <a:ea typeface="微軟正黑體" pitchFamily="34" charset="-120"/>
              </a:rPr>
              <a:t>學分</a:t>
            </a:r>
          </a:p>
        </p:txBody>
      </p:sp>
      <p:sp>
        <p:nvSpPr>
          <p:cNvPr id="53" name="投影片編號版面配置區 52"/>
          <p:cNvSpPr>
            <a:spLocks noGrp="1"/>
          </p:cNvSpPr>
          <p:nvPr>
            <p:ph type="sldNum" sz="quarter" idx="11"/>
          </p:nvPr>
        </p:nvSpPr>
        <p:spPr>
          <a:xfrm>
            <a:off x="6705600" y="6565900"/>
            <a:ext cx="2133600" cy="292100"/>
          </a:xfrm>
        </p:spPr>
        <p:txBody>
          <a:bodyPr/>
          <a:lstStyle/>
          <a:p>
            <a:pPr>
              <a:defRPr/>
            </a:pPr>
            <a:fld id="{C4F91C10-8963-4BD0-80AE-C9A111BAD78F}" type="slidenum">
              <a:rPr lang="en-US" altLang="zh-TW" smtClean="0"/>
              <a:pPr>
                <a:defRPr/>
              </a:pPr>
              <a:t>9</a:t>
            </a:fld>
            <a:endParaRPr lang="en-US" altLang="zh-TW"/>
          </a:p>
        </p:txBody>
      </p:sp>
      <p:sp>
        <p:nvSpPr>
          <p:cNvPr id="47" name="矩形 19"/>
          <p:cNvSpPr>
            <a:spLocks noChangeArrowheads="1"/>
          </p:cNvSpPr>
          <p:nvPr/>
        </p:nvSpPr>
        <p:spPr bwMode="auto">
          <a:xfrm>
            <a:off x="230188" y="5884863"/>
            <a:ext cx="1076325" cy="50006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資訊科技導論</a:t>
            </a:r>
            <a:r>
              <a:rPr kumimoji="0" lang="en-US" altLang="zh-TW" sz="1300" b="1" dirty="0">
                <a:solidFill>
                  <a:schemeClr val="bg1"/>
                </a:solidFill>
                <a:latin typeface="微軟正黑體" pitchFamily="34" charset="-120"/>
                <a:ea typeface="微軟正黑體" pitchFamily="34" charset="-120"/>
              </a:rPr>
              <a:t> 3</a:t>
            </a:r>
            <a:r>
              <a:rPr kumimoji="0" lang="zh-TW" altLang="en-US" sz="1300" b="1" dirty="0">
                <a:solidFill>
                  <a:schemeClr val="bg1"/>
                </a:solidFill>
                <a:latin typeface="微軟正黑體" pitchFamily="34" charset="-120"/>
                <a:ea typeface="微軟正黑體" pitchFamily="34" charset="-120"/>
              </a:rPr>
              <a:t>學分</a:t>
            </a:r>
          </a:p>
        </p:txBody>
      </p:sp>
      <p:sp>
        <p:nvSpPr>
          <p:cNvPr id="57" name="矩形 61"/>
          <p:cNvSpPr>
            <a:spLocks noChangeArrowheads="1"/>
          </p:cNvSpPr>
          <p:nvPr/>
        </p:nvSpPr>
        <p:spPr bwMode="auto">
          <a:xfrm>
            <a:off x="5984875" y="5776913"/>
            <a:ext cx="939800" cy="735012"/>
          </a:xfrm>
          <a:prstGeom prst="rect">
            <a:avLst/>
          </a:prstGeom>
          <a:solidFill>
            <a:schemeClr val="accent6">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財務管理 </a:t>
            </a:r>
            <a:endParaRPr kumimoji="0" lang="en-US" altLang="zh-TW" sz="1300" b="1" dirty="0">
              <a:solidFill>
                <a:schemeClr val="bg1"/>
              </a:solidFill>
              <a:latin typeface="微軟正黑體" pitchFamily="34" charset="-120"/>
              <a:ea typeface="微軟正黑體" pitchFamily="34" charset="-120"/>
            </a:endParaRPr>
          </a:p>
          <a:p>
            <a:pPr>
              <a:defRPr/>
            </a:pPr>
            <a:r>
              <a:rPr kumimoji="0" lang="zh-TW" altLang="en-US" sz="1300" b="1" dirty="0">
                <a:solidFill>
                  <a:schemeClr val="bg1"/>
                </a:solidFill>
                <a:latin typeface="微軟正黑體" pitchFamily="34" charset="-120"/>
                <a:ea typeface="微軟正黑體" pitchFamily="34" charset="-120"/>
              </a:rPr>
              <a:t>資訊系統 </a:t>
            </a:r>
            <a:endParaRPr kumimoji="0" lang="en-US" altLang="zh-TW" sz="1300" b="1" dirty="0">
              <a:solidFill>
                <a:schemeClr val="bg1"/>
              </a:solidFill>
              <a:latin typeface="微軟正黑體" pitchFamily="34" charset="-120"/>
              <a:ea typeface="微軟正黑體" pitchFamily="34" charset="-120"/>
            </a:endParaRPr>
          </a:p>
          <a:p>
            <a:pPr>
              <a:defRPr/>
            </a:pPr>
            <a:r>
              <a:rPr kumimoji="0" lang="en-US" altLang="zh-TW" sz="1300" b="1" dirty="0" smtClean="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60" name="矩形 19"/>
          <p:cNvSpPr>
            <a:spLocks noChangeArrowheads="1"/>
          </p:cNvSpPr>
          <p:nvPr/>
        </p:nvSpPr>
        <p:spPr bwMode="auto">
          <a:xfrm>
            <a:off x="1447800" y="5867400"/>
            <a:ext cx="1003300" cy="5000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企業資料通訊</a:t>
            </a:r>
            <a:r>
              <a:rPr kumimoji="0" lang="en-US" altLang="zh-TW" sz="1300" b="1" dirty="0">
                <a:solidFill>
                  <a:schemeClr val="bg1"/>
                </a:solidFill>
                <a:latin typeface="微軟正黑體" pitchFamily="34" charset="-120"/>
                <a:ea typeface="微軟正黑體" pitchFamily="34" charset="-120"/>
              </a:rPr>
              <a:t> 3</a:t>
            </a:r>
            <a:r>
              <a:rPr kumimoji="0" lang="zh-TW" altLang="en-US" sz="1300" b="1" dirty="0">
                <a:solidFill>
                  <a:schemeClr val="bg1"/>
                </a:solidFill>
                <a:latin typeface="微軟正黑體" pitchFamily="34" charset="-120"/>
                <a:ea typeface="微軟正黑體" pitchFamily="34" charset="-120"/>
              </a:rPr>
              <a:t>學分</a:t>
            </a:r>
          </a:p>
        </p:txBody>
      </p:sp>
      <p:sp>
        <p:nvSpPr>
          <p:cNvPr id="62" name="矩形 66"/>
          <p:cNvSpPr>
            <a:spLocks noChangeArrowheads="1"/>
          </p:cNvSpPr>
          <p:nvPr/>
        </p:nvSpPr>
        <p:spPr bwMode="auto">
          <a:xfrm>
            <a:off x="3762375" y="5867400"/>
            <a:ext cx="1069975" cy="5000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網路程式設計</a:t>
            </a: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65" name="矩形 61"/>
          <p:cNvSpPr>
            <a:spLocks noChangeArrowheads="1"/>
          </p:cNvSpPr>
          <p:nvPr/>
        </p:nvSpPr>
        <p:spPr bwMode="auto">
          <a:xfrm>
            <a:off x="8077200" y="5776913"/>
            <a:ext cx="939800" cy="717550"/>
          </a:xfrm>
          <a:prstGeom prst="rect">
            <a:avLst/>
          </a:prstGeom>
          <a:solidFill>
            <a:schemeClr val="accent6">
              <a:lumMod val="7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1300" b="1" dirty="0">
                <a:solidFill>
                  <a:schemeClr val="bg1"/>
                </a:solidFill>
                <a:latin typeface="微軟正黑體" pitchFamily="34" charset="-120"/>
                <a:ea typeface="微軟正黑體" pitchFamily="34" charset="-120"/>
              </a:rPr>
              <a:t>行銷</a:t>
            </a:r>
            <a:r>
              <a:rPr kumimoji="0" lang="zh-TW" altLang="en-US" sz="1300" b="1" dirty="0" smtClean="0">
                <a:solidFill>
                  <a:schemeClr val="bg1"/>
                </a:solidFill>
                <a:latin typeface="微軟正黑體" pitchFamily="34" charset="-120"/>
                <a:ea typeface="微軟正黑體" pitchFamily="34" charset="-120"/>
              </a:rPr>
              <a:t>管理</a:t>
            </a:r>
            <a:endParaRPr kumimoji="0" lang="en-US" altLang="zh-TW" sz="1300" b="1" dirty="0" smtClean="0">
              <a:solidFill>
                <a:schemeClr val="bg1"/>
              </a:solidFill>
              <a:latin typeface="微軟正黑體" pitchFamily="34" charset="-120"/>
              <a:ea typeface="微軟正黑體" pitchFamily="34" charset="-120"/>
            </a:endParaRPr>
          </a:p>
          <a:p>
            <a:pPr>
              <a:defRPr/>
            </a:pPr>
            <a:r>
              <a:rPr kumimoji="0" lang="zh-TW" altLang="en-US" sz="1300" b="1" dirty="0" smtClean="0">
                <a:solidFill>
                  <a:schemeClr val="bg1"/>
                </a:solidFill>
                <a:latin typeface="微軟正黑體" pitchFamily="34" charset="-120"/>
                <a:ea typeface="微軟正黑體" pitchFamily="34" charset="-120"/>
              </a:rPr>
              <a:t>資訊系統 </a:t>
            </a:r>
            <a:endParaRPr kumimoji="0" lang="en-US" altLang="zh-TW" sz="1300" b="1" dirty="0">
              <a:solidFill>
                <a:schemeClr val="bg1"/>
              </a:solidFill>
              <a:latin typeface="微軟正黑體" pitchFamily="34" charset="-120"/>
              <a:ea typeface="微軟正黑體" pitchFamily="34" charset="-120"/>
            </a:endParaRPr>
          </a:p>
          <a:p>
            <a:pPr>
              <a:defRPr/>
            </a:pPr>
            <a:r>
              <a:rPr kumimoji="0" lang="en-US" altLang="zh-TW" sz="1300" b="1" dirty="0">
                <a:solidFill>
                  <a:schemeClr val="bg1"/>
                </a:solidFill>
                <a:latin typeface="微軟正黑體" pitchFamily="34" charset="-120"/>
                <a:ea typeface="微軟正黑體" pitchFamily="34" charset="-120"/>
              </a:rPr>
              <a:t>3</a:t>
            </a:r>
            <a:r>
              <a:rPr kumimoji="0" lang="zh-TW" altLang="en-US" sz="1300" b="1" dirty="0">
                <a:solidFill>
                  <a:schemeClr val="bg1"/>
                </a:solidFill>
                <a:latin typeface="微軟正黑體" pitchFamily="34" charset="-120"/>
                <a:ea typeface="微軟正黑體" pitchFamily="34" charset="-120"/>
              </a:rPr>
              <a:t>學分</a:t>
            </a:r>
          </a:p>
        </p:txBody>
      </p:sp>
      <p:sp>
        <p:nvSpPr>
          <p:cNvPr id="70" name="矩形 61"/>
          <p:cNvSpPr>
            <a:spLocks noChangeArrowheads="1"/>
          </p:cNvSpPr>
          <p:nvPr/>
        </p:nvSpPr>
        <p:spPr bwMode="auto">
          <a:xfrm>
            <a:off x="4832350" y="5049838"/>
            <a:ext cx="4156075" cy="398462"/>
          </a:xfrm>
          <a:prstGeom prst="rect">
            <a:avLst/>
          </a:prstGeom>
          <a:solidFill>
            <a:schemeClr val="accent6">
              <a:lumMod val="75000"/>
            </a:schemeClr>
          </a:solidFill>
          <a:ln>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r>
              <a:rPr kumimoji="0" lang="en-US" altLang="zh-TW" sz="1300" b="1" dirty="0">
                <a:solidFill>
                  <a:schemeClr val="bg1"/>
                </a:solidFill>
                <a:latin typeface="微軟正黑體" pitchFamily="34" charset="-120"/>
                <a:ea typeface="微軟正黑體" pitchFamily="34" charset="-120"/>
              </a:rPr>
              <a:t>  4</a:t>
            </a:r>
            <a:r>
              <a:rPr kumimoji="0" lang="zh-TW" altLang="en-US" sz="1300" b="1" dirty="0">
                <a:solidFill>
                  <a:schemeClr val="bg1"/>
                </a:solidFill>
                <a:latin typeface="微軟正黑體" pitchFamily="34" charset="-120"/>
                <a:ea typeface="微軟正黑體" pitchFamily="34" charset="-120"/>
              </a:rPr>
              <a:t>管選</a:t>
            </a:r>
            <a:r>
              <a:rPr kumimoji="0" lang="en-US" altLang="zh-TW" sz="1300" b="1" dirty="0">
                <a:solidFill>
                  <a:schemeClr val="bg1"/>
                </a:solidFill>
                <a:latin typeface="微軟正黑體" pitchFamily="34" charset="-120"/>
                <a:ea typeface="微軟正黑體" pitchFamily="34" charset="-120"/>
              </a:rPr>
              <a:t>2</a:t>
            </a:r>
            <a:r>
              <a:rPr kumimoji="0" lang="zh-TW" altLang="en-US" sz="1300" b="1" dirty="0">
                <a:solidFill>
                  <a:schemeClr val="bg1"/>
                </a:solidFill>
                <a:latin typeface="微軟正黑體" pitchFamily="34" charset="-120"/>
                <a:ea typeface="微軟正黑體" pitchFamily="34" charset="-120"/>
              </a:rPr>
              <a:t>管</a:t>
            </a:r>
          </a:p>
        </p:txBody>
      </p:sp>
      <p:sp>
        <p:nvSpPr>
          <p:cNvPr id="55" name="矩形 19"/>
          <p:cNvSpPr>
            <a:spLocks noChangeArrowheads="1"/>
          </p:cNvSpPr>
          <p:nvPr/>
        </p:nvSpPr>
        <p:spPr bwMode="auto">
          <a:xfrm>
            <a:off x="3227388" y="1247775"/>
            <a:ext cx="2811462" cy="685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a:spcAft>
                <a:spcPts val="600"/>
              </a:spcAft>
              <a:defRPr/>
            </a:pPr>
            <a:r>
              <a:rPr kumimoji="0" lang="zh-TW" altLang="en-US" b="1" dirty="0">
                <a:solidFill>
                  <a:schemeClr val="bg1"/>
                </a:solidFill>
                <a:latin typeface="微軟正黑體" pitchFamily="34" charset="-120"/>
                <a:ea typeface="微軟正黑體" pitchFamily="34" charset="-120"/>
              </a:rPr>
              <a:t>資訊管理系</a:t>
            </a:r>
            <a:endParaRPr kumimoji="0" lang="en-US" altLang="zh-TW" b="1" dirty="0">
              <a:solidFill>
                <a:schemeClr val="bg1"/>
              </a:solidFill>
              <a:latin typeface="微軟正黑體" pitchFamily="34" charset="-120"/>
              <a:ea typeface="微軟正黑體" pitchFamily="34" charset="-120"/>
            </a:endParaRPr>
          </a:p>
          <a:p>
            <a:pPr algn="ctr">
              <a:spcAft>
                <a:spcPts val="600"/>
              </a:spcAft>
              <a:defRPr/>
            </a:pPr>
            <a:r>
              <a:rPr kumimoji="0" lang="zh-TW" altLang="en-US" b="1" dirty="0">
                <a:solidFill>
                  <a:schemeClr val="bg1"/>
                </a:solidFill>
                <a:latin typeface="微軟正黑體" pitchFamily="34" charset="-120"/>
                <a:ea typeface="微軟正黑體" pitchFamily="34" charset="-120"/>
              </a:rPr>
              <a:t>大學部系必修</a:t>
            </a:r>
            <a:r>
              <a:rPr kumimoji="0" lang="en-US" altLang="zh-TW" b="1" dirty="0">
                <a:solidFill>
                  <a:schemeClr val="bg1"/>
                </a:solidFill>
                <a:latin typeface="微軟正黑體" pitchFamily="34" charset="-120"/>
                <a:ea typeface="微軟正黑體" pitchFamily="34" charset="-120"/>
              </a:rPr>
              <a:t>69</a:t>
            </a:r>
            <a:r>
              <a:rPr kumimoji="0" lang="zh-TW" altLang="en-US" b="1" dirty="0">
                <a:solidFill>
                  <a:schemeClr val="bg1"/>
                </a:solidFill>
                <a:latin typeface="微軟正黑體" pitchFamily="34" charset="-120"/>
                <a:ea typeface="微軟正黑體" pitchFamily="34" charset="-120"/>
              </a:rPr>
              <a:t>學分</a:t>
            </a:r>
          </a:p>
        </p:txBody>
      </p:sp>
      <p:sp>
        <p:nvSpPr>
          <p:cNvPr id="58" name="矩形 19"/>
          <p:cNvSpPr>
            <a:spLocks noChangeArrowheads="1"/>
          </p:cNvSpPr>
          <p:nvPr/>
        </p:nvSpPr>
        <p:spPr bwMode="auto">
          <a:xfrm>
            <a:off x="457200" y="2209800"/>
            <a:ext cx="1905000" cy="60483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a:lnSpc>
                <a:spcPct val="150000"/>
              </a:lnSpc>
              <a:spcBef>
                <a:spcPts val="1800"/>
              </a:spcBef>
              <a:spcAft>
                <a:spcPts val="0"/>
              </a:spcAft>
              <a:defRPr/>
            </a:pPr>
            <a:r>
              <a:rPr kumimoji="0" lang="zh-TW" altLang="en-US" sz="2000" b="1" dirty="0">
                <a:solidFill>
                  <a:schemeClr val="bg1"/>
                </a:solidFill>
                <a:latin typeface="微軟正黑體" pitchFamily="34" charset="-120"/>
                <a:ea typeface="微軟正黑體" pitchFamily="34" charset="-120"/>
              </a:rPr>
              <a:t>一年級</a:t>
            </a:r>
          </a:p>
        </p:txBody>
      </p:sp>
      <p:sp>
        <p:nvSpPr>
          <p:cNvPr id="59" name="矩形 19"/>
          <p:cNvSpPr>
            <a:spLocks noChangeArrowheads="1"/>
          </p:cNvSpPr>
          <p:nvPr/>
        </p:nvSpPr>
        <p:spPr bwMode="auto">
          <a:xfrm>
            <a:off x="7010400" y="2209800"/>
            <a:ext cx="1876425" cy="604838"/>
          </a:xfrm>
          <a:prstGeom prst="rect">
            <a:avLst/>
          </a:prstGeom>
          <a:solidFill>
            <a:srgbClr val="FFC000"/>
          </a:solidFill>
          <a:ln>
            <a:headEnd/>
            <a:tailEnd/>
          </a:ln>
        </p:spPr>
        <p:style>
          <a:lnRef idx="3">
            <a:schemeClr val="lt1"/>
          </a:lnRef>
          <a:fillRef idx="1">
            <a:schemeClr val="accent1"/>
          </a:fillRef>
          <a:effectRef idx="1">
            <a:schemeClr val="accent1"/>
          </a:effectRef>
          <a:fontRef idx="minor">
            <a:schemeClr val="lt1"/>
          </a:fontRef>
        </p:style>
        <p:txBody>
          <a:bodyPr/>
          <a:lstStyle/>
          <a:p>
            <a:pPr algn="ctr">
              <a:lnSpc>
                <a:spcPct val="150000"/>
              </a:lnSpc>
              <a:spcBef>
                <a:spcPts val="1800"/>
              </a:spcBef>
              <a:spcAft>
                <a:spcPts val="0"/>
              </a:spcAft>
              <a:defRPr/>
            </a:pPr>
            <a:r>
              <a:rPr kumimoji="0" lang="zh-TW" altLang="en-US" sz="2000" b="1" dirty="0">
                <a:solidFill>
                  <a:schemeClr val="bg1"/>
                </a:solidFill>
                <a:latin typeface="微軟正黑體" pitchFamily="34" charset="-120"/>
                <a:ea typeface="微軟正黑體" pitchFamily="34" charset="-120"/>
              </a:rPr>
              <a:t>四年級</a:t>
            </a:r>
          </a:p>
        </p:txBody>
      </p:sp>
      <p:sp>
        <p:nvSpPr>
          <p:cNvPr id="61" name="矩形 19"/>
          <p:cNvSpPr>
            <a:spLocks noChangeArrowheads="1"/>
          </p:cNvSpPr>
          <p:nvPr/>
        </p:nvSpPr>
        <p:spPr bwMode="auto">
          <a:xfrm>
            <a:off x="4816475" y="2236788"/>
            <a:ext cx="2019300" cy="60483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a:lnSpc>
                <a:spcPct val="150000"/>
              </a:lnSpc>
              <a:spcBef>
                <a:spcPts val="1800"/>
              </a:spcBef>
              <a:spcAft>
                <a:spcPts val="0"/>
              </a:spcAft>
              <a:defRPr/>
            </a:pPr>
            <a:r>
              <a:rPr kumimoji="0" lang="zh-TW" altLang="en-US" sz="2000" b="1" dirty="0">
                <a:solidFill>
                  <a:schemeClr val="bg1"/>
                </a:solidFill>
                <a:latin typeface="微軟正黑體" pitchFamily="34" charset="-120"/>
                <a:ea typeface="微軟正黑體" pitchFamily="34" charset="-120"/>
              </a:rPr>
              <a:t>三年級</a:t>
            </a:r>
          </a:p>
        </p:txBody>
      </p:sp>
      <p:sp>
        <p:nvSpPr>
          <p:cNvPr id="64" name="矩形 19"/>
          <p:cNvSpPr>
            <a:spLocks noChangeArrowheads="1"/>
          </p:cNvSpPr>
          <p:nvPr/>
        </p:nvSpPr>
        <p:spPr bwMode="auto">
          <a:xfrm>
            <a:off x="2606675" y="2236788"/>
            <a:ext cx="2025650" cy="60483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a:lnSpc>
                <a:spcPct val="150000"/>
              </a:lnSpc>
              <a:spcBef>
                <a:spcPts val="1800"/>
              </a:spcBef>
              <a:spcAft>
                <a:spcPts val="0"/>
              </a:spcAft>
              <a:defRPr/>
            </a:pPr>
            <a:r>
              <a:rPr kumimoji="0" lang="zh-TW" altLang="en-US" sz="2000" b="1" dirty="0">
                <a:solidFill>
                  <a:schemeClr val="bg1"/>
                </a:solidFill>
                <a:latin typeface="微軟正黑體" pitchFamily="34" charset="-120"/>
                <a:ea typeface="微軟正黑體" pitchFamily="34" charset="-120"/>
              </a:rPr>
              <a:t>二年級</a:t>
            </a:r>
          </a:p>
        </p:txBody>
      </p:sp>
      <p:cxnSp>
        <p:nvCxnSpPr>
          <p:cNvPr id="8" name="直線接點 7"/>
          <p:cNvCxnSpPr>
            <a:stCxn id="58" idx="0"/>
          </p:cNvCxnSpPr>
          <p:nvPr/>
        </p:nvCxnSpPr>
        <p:spPr bwMode="auto">
          <a:xfrm flipV="1">
            <a:off x="1409700" y="2057400"/>
            <a:ext cx="0" cy="152400"/>
          </a:xfrm>
          <a:prstGeom prst="line">
            <a:avLst/>
          </a:prstGeom>
          <a:ln w="28575">
            <a:solidFill>
              <a:schemeClr val="tx2">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直線接點 70"/>
          <p:cNvCxnSpPr>
            <a:stCxn id="64" idx="0"/>
          </p:cNvCxnSpPr>
          <p:nvPr/>
        </p:nvCxnSpPr>
        <p:spPr bwMode="auto">
          <a:xfrm flipV="1">
            <a:off x="3619500" y="2057400"/>
            <a:ext cx="0" cy="179388"/>
          </a:xfrm>
          <a:prstGeom prst="line">
            <a:avLst/>
          </a:prstGeom>
          <a:ln w="28575">
            <a:solidFill>
              <a:schemeClr val="tx2">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線接點 75"/>
          <p:cNvCxnSpPr>
            <a:stCxn id="61" idx="0"/>
          </p:cNvCxnSpPr>
          <p:nvPr/>
        </p:nvCxnSpPr>
        <p:spPr bwMode="auto">
          <a:xfrm flipV="1">
            <a:off x="5826125" y="2057400"/>
            <a:ext cx="0" cy="179388"/>
          </a:xfrm>
          <a:prstGeom prst="line">
            <a:avLst/>
          </a:prstGeom>
          <a:ln w="28575">
            <a:solidFill>
              <a:schemeClr val="tx2">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線接點 78"/>
          <p:cNvCxnSpPr>
            <a:stCxn id="59" idx="0"/>
          </p:cNvCxnSpPr>
          <p:nvPr/>
        </p:nvCxnSpPr>
        <p:spPr bwMode="auto">
          <a:xfrm flipH="1" flipV="1">
            <a:off x="7948613" y="2057400"/>
            <a:ext cx="0" cy="152400"/>
          </a:xfrm>
          <a:prstGeom prst="line">
            <a:avLst/>
          </a:prstGeom>
          <a:ln w="28575">
            <a:solidFill>
              <a:schemeClr val="tx2">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bwMode="auto">
          <a:xfrm>
            <a:off x="1409700" y="2054225"/>
            <a:ext cx="6538913" cy="3175"/>
          </a:xfrm>
          <a:prstGeom prst="line">
            <a:avLst/>
          </a:prstGeom>
          <a:ln w="28575">
            <a:solidFill>
              <a:schemeClr val="tx2">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直線接點 72"/>
          <p:cNvCxnSpPr>
            <a:endCxn id="55" idx="2"/>
          </p:cNvCxnSpPr>
          <p:nvPr/>
        </p:nvCxnSpPr>
        <p:spPr bwMode="auto">
          <a:xfrm flipV="1">
            <a:off x="4632325" y="1933575"/>
            <a:ext cx="0" cy="120650"/>
          </a:xfrm>
          <a:prstGeom prst="line">
            <a:avLst/>
          </a:prstGeom>
          <a:ln w="28575">
            <a:solidFill>
              <a:schemeClr val="tx2">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直線接點 5"/>
          <p:cNvCxnSpPr>
            <a:stCxn id="25636" idx="0"/>
          </p:cNvCxnSpPr>
          <p:nvPr/>
        </p:nvCxnSpPr>
        <p:spPr bwMode="auto">
          <a:xfrm flipV="1">
            <a:off x="5349875" y="5619750"/>
            <a:ext cx="0" cy="123825"/>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3" name="直線接點 62"/>
          <p:cNvCxnSpPr/>
          <p:nvPr/>
        </p:nvCxnSpPr>
        <p:spPr bwMode="auto">
          <a:xfrm flipH="1" flipV="1">
            <a:off x="6472238" y="5614988"/>
            <a:ext cx="4762" cy="176212"/>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6" name="直線接點 65"/>
          <p:cNvCxnSpPr/>
          <p:nvPr/>
        </p:nvCxnSpPr>
        <p:spPr bwMode="auto">
          <a:xfrm flipV="1">
            <a:off x="7502525" y="5619750"/>
            <a:ext cx="0" cy="171450"/>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7" name="直線接點 66"/>
          <p:cNvCxnSpPr/>
          <p:nvPr/>
        </p:nvCxnSpPr>
        <p:spPr bwMode="auto">
          <a:xfrm flipH="1" flipV="1">
            <a:off x="8534400" y="5619750"/>
            <a:ext cx="7938" cy="142875"/>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 name="直線接點 8"/>
          <p:cNvCxnSpPr/>
          <p:nvPr/>
        </p:nvCxnSpPr>
        <p:spPr bwMode="auto">
          <a:xfrm>
            <a:off x="5334000" y="5619750"/>
            <a:ext cx="3200400" cy="0"/>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1640B6"/>
        </a:dk2>
        <a:lt2>
          <a:srgbClr val="B2B2B2"/>
        </a:lt2>
        <a:accent1>
          <a:srgbClr val="92C331"/>
        </a:accent1>
        <a:accent2>
          <a:srgbClr val="E68402"/>
        </a:accent2>
        <a:accent3>
          <a:srgbClr val="FFFFFF"/>
        </a:accent3>
        <a:accent4>
          <a:srgbClr val="000000"/>
        </a:accent4>
        <a:accent5>
          <a:srgbClr val="C7DEAD"/>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Default Design 2">
        <a:dk1>
          <a:srgbClr val="25095D"/>
        </a:dk1>
        <a:lt1>
          <a:srgbClr val="FFFFFF"/>
        </a:lt1>
        <a:dk2>
          <a:srgbClr val="235752"/>
        </a:dk2>
        <a:lt2>
          <a:srgbClr val="235752"/>
        </a:lt2>
        <a:accent1>
          <a:srgbClr val="E58729"/>
        </a:accent1>
        <a:accent2>
          <a:srgbClr val="1C99EE"/>
        </a:accent2>
        <a:accent3>
          <a:srgbClr val="FFFFFF"/>
        </a:accent3>
        <a:accent4>
          <a:srgbClr val="1E064E"/>
        </a:accent4>
        <a:accent5>
          <a:srgbClr val="F0C3AC"/>
        </a:accent5>
        <a:accent6>
          <a:srgbClr val="188AD8"/>
        </a:accent6>
        <a:hlink>
          <a:srgbClr val="9288DE"/>
        </a:hlink>
        <a:folHlink>
          <a:srgbClr val="5974C1"/>
        </a:folHlink>
      </a:clrScheme>
      <a:clrMap bg1="lt1" tx1="dk1" bg2="lt2" tx2="dk2" accent1="accent1" accent2="accent2" accent3="accent3" accent4="accent4" accent5="accent5" accent6="accent6" hlink="hlink" folHlink="folHlink"/>
    </a:extraClrScheme>
    <a:extraClrScheme>
      <a:clrScheme name="Default Design 3">
        <a:dk1>
          <a:srgbClr val="19426B"/>
        </a:dk1>
        <a:lt1>
          <a:srgbClr val="FFFFFF"/>
        </a:lt1>
        <a:dk2>
          <a:srgbClr val="006699"/>
        </a:dk2>
        <a:lt2>
          <a:srgbClr val="235752"/>
        </a:lt2>
        <a:accent1>
          <a:srgbClr val="2FB4CF"/>
        </a:accent1>
        <a:accent2>
          <a:srgbClr val="0C9463"/>
        </a:accent2>
        <a:accent3>
          <a:srgbClr val="FFFFFF"/>
        </a:accent3>
        <a:accent4>
          <a:srgbClr val="14375A"/>
        </a:accent4>
        <a:accent5>
          <a:srgbClr val="ADD6E4"/>
        </a:accent5>
        <a:accent6>
          <a:srgbClr val="0A8659"/>
        </a:accent6>
        <a:hlink>
          <a:srgbClr val="8BBC00"/>
        </a:hlink>
        <a:folHlink>
          <a:srgbClr val="6D50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7585</TotalTime>
  <Words>2768</Words>
  <Application>Microsoft Office PowerPoint</Application>
  <PresentationFormat>投影片</PresentationFormat>
  <Paragraphs>447</Paragraphs>
  <Slides>22</Slides>
  <Notes>10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22</vt:i4>
      </vt:variant>
    </vt:vector>
  </HeadingPairs>
  <TitlesOfParts>
    <vt:vector size="32" baseType="lpstr">
      <vt:lpstr>GungsuhChe</vt:lpstr>
      <vt:lpstr>微軟正黑體</vt:lpstr>
      <vt:lpstr>新細明體</vt:lpstr>
      <vt:lpstr>標楷體</vt:lpstr>
      <vt:lpstr>Arial</vt:lpstr>
      <vt:lpstr>Calibri</vt:lpstr>
      <vt:lpstr>Times New Roman</vt:lpstr>
      <vt:lpstr>Verdana</vt:lpstr>
      <vt:lpstr>Wingdings</vt:lpstr>
      <vt:lpstr>Default Design</vt:lpstr>
      <vt:lpstr>PowerPoint 簡報</vt:lpstr>
      <vt:lpstr>簡報內容</vt:lpstr>
      <vt:lpstr>PowerPoint 簡報</vt:lpstr>
      <vt:lpstr>系所介紹(1/3)</vt:lpstr>
      <vt:lpstr>系所介紹(2/3)</vt:lpstr>
      <vt:lpstr>系所介紹(3/3)</vt:lpstr>
      <vt:lpstr>PowerPoint 簡報</vt:lpstr>
      <vt:lpstr>課程設計 (1/6)</vt:lpstr>
      <vt:lpstr>課程設計 (2/6)</vt:lpstr>
      <vt:lpstr>課程設計-專業學程課程規劃(3/6)</vt:lpstr>
      <vt:lpstr>課程設計-專業學程課程規劃(4/6)</vt:lpstr>
      <vt:lpstr>課程設計-專業學程課程規劃(5/6)</vt:lpstr>
      <vt:lpstr>課程設計-鼎新就業學程(6/6)</vt:lpstr>
      <vt:lpstr>PowerPoint 簡報</vt:lpstr>
      <vt:lpstr>學生學習與學生事務(1/2)</vt:lpstr>
      <vt:lpstr>學生學習與學生事務(2/2)</vt:lpstr>
      <vt:lpstr>PowerPoint 簡報</vt:lpstr>
      <vt:lpstr>職涯進路圖</vt:lpstr>
      <vt:lpstr>系友的發展與薪資</vt:lpstr>
      <vt:lpstr>本系傑出校友</vt:lpstr>
      <vt:lpstr>系友任職公司</vt:lpstr>
      <vt:lpstr>PowerPoint 簡報</vt:lpstr>
    </vt:vector>
  </TitlesOfParts>
  <Company>GuildDesign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ThemeGallery.com</dc:creator>
  <cp:lastModifiedBy>cyim</cp:lastModifiedBy>
  <cp:revision>654</cp:revision>
  <cp:lastPrinted>2014-07-30T01:40:59Z</cp:lastPrinted>
  <dcterms:created xsi:type="dcterms:W3CDTF">2004-07-21T02:43:03Z</dcterms:created>
  <dcterms:modified xsi:type="dcterms:W3CDTF">2019-10-15T07:27:40Z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000800545f010000000001024120</vt:lpwstr>
  </property>
</Properties>
</file>